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72" r:id="rId3"/>
    <p:sldId id="275" r:id="rId4"/>
    <p:sldId id="342" r:id="rId5"/>
    <p:sldId id="282" r:id="rId6"/>
    <p:sldId id="283" r:id="rId7"/>
    <p:sldId id="335" r:id="rId8"/>
    <p:sldId id="334" r:id="rId9"/>
    <p:sldId id="336" r:id="rId10"/>
    <p:sldId id="337" r:id="rId11"/>
    <p:sldId id="339" r:id="rId12"/>
    <p:sldId id="329" r:id="rId13"/>
    <p:sldId id="340" r:id="rId14"/>
    <p:sldId id="331" r:id="rId15"/>
    <p:sldId id="33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2D"/>
    <a:srgbClr val="58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3391" autoAdjust="0"/>
  </p:normalViewPr>
  <p:slideViewPr>
    <p:cSldViewPr>
      <p:cViewPr varScale="1">
        <p:scale>
          <a:sx n="58" d="100"/>
          <a:sy n="58" d="100"/>
        </p:scale>
        <p:origin x="16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8141-69B8-4AB5-AB16-60AA57868349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4D5F-4172-403C-AF01-0ACFA9D7BB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67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3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9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1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628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3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0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B4D5F-4172-403C-AF01-0ACFA9D7BB9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6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89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2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23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1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4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55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39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9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90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335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40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3505C-EC1E-45DC-A2B6-F7953FEBE3F7}" type="datetimeFigureOut">
              <a:rPr lang="ko-KR" altLang="en-US" smtClean="0"/>
              <a:pPr/>
              <a:t>2014-12-15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D422B-FA2B-4B20-8568-0C91034EF7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3505C-EC1E-45DC-A2B6-F7953FEBE3F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2014-12-15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D422B-FA2B-4B20-8568-0C91034EF7B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8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560-SR45K\Desktop\%5bmix%5d20141201_182713.wmv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hyperlink" Target="http://c2down.cyworld.co.kr/download?fid=64221dab69f7530175d221acb519ccbf&amp;name=%C1%D8!!.jpg" TargetMode="External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560365"/>
            <a:ext cx="9144000" cy="6858000"/>
          </a:xfrm>
          <a:prstGeom prst="rect">
            <a:avLst/>
          </a:prstGeom>
          <a:gradFill>
            <a:gsLst>
              <a:gs pos="100000">
                <a:srgbClr val="360404"/>
              </a:gs>
              <a:gs pos="0">
                <a:srgbClr val="F00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ko-KR" sz="8000" b="1" dirty="0">
              <a:ln w="3175">
                <a:solidFill>
                  <a:prstClr val="white">
                    <a:alpha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57958"/>
            <a:ext cx="9144000" cy="50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9144000" cy="1954850"/>
            <a:chOff x="0" y="0"/>
            <a:chExt cx="9144000" cy="195485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9144000" cy="500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35169" y="631411"/>
              <a:ext cx="8964488" cy="1323439"/>
              <a:chOff x="1963963" y="4139902"/>
              <a:chExt cx="8964488" cy="1323439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093003" y="4139902"/>
                <a:ext cx="8399864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0" b="1" dirty="0">
                    <a:ln w="3175">
                      <a:solidFill>
                        <a:schemeClr val="bg1"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Following Mirror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963963" y="4189464"/>
                <a:ext cx="89644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800" b="1" dirty="0" smtClean="0">
                  <a:ln w="317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2" name="직사각형 11"/>
          <p:cNvSpPr/>
          <p:nvPr/>
        </p:nvSpPr>
        <p:spPr>
          <a:xfrm rot="20284944">
            <a:off x="1540142" y="4899995"/>
            <a:ext cx="10980412" cy="2857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99608" y="5112911"/>
            <a:ext cx="3716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b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Reconfig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Lgc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Dsgn</a:t>
            </a:r>
            <a:endPara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Cheol won Seo,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Kyung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Kang,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sung Moon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1844" y="71046"/>
            <a:ext cx="9144327" cy="1219854"/>
            <a:chOff x="-327" y="0"/>
            <a:chExt cx="9144327" cy="1219854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9144000" cy="5000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327" y="696634"/>
              <a:ext cx="8964488" cy="523220"/>
              <a:chOff x="1928467" y="4205125"/>
              <a:chExt cx="8964488" cy="5232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1928467" y="4205125"/>
                <a:ext cx="1847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altLang="ko-KR" sz="2800" b="1" dirty="0">
                  <a:ln w="317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928467" y="4205125"/>
                <a:ext cx="89644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800" b="1" dirty="0" smtClean="0">
                  <a:ln w="3175"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sp>
        <p:nvSpPr>
          <p:cNvPr id="19" name="직사각형 18"/>
          <p:cNvSpPr/>
          <p:nvPr/>
        </p:nvSpPr>
        <p:spPr>
          <a:xfrm>
            <a:off x="177740" y="642134"/>
            <a:ext cx="8399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Following Mirror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9584" y="649853"/>
            <a:ext cx="83998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b="1" dirty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Following Mirror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-99392"/>
            <a:ext cx="9649072" cy="74168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88"/>
          <p:cNvGrpSpPr/>
          <p:nvPr/>
        </p:nvGrpSpPr>
        <p:grpSpPr>
          <a:xfrm>
            <a:off x="2883307" y="-171400"/>
            <a:ext cx="6945277" cy="7632848"/>
            <a:chOff x="2883307" y="-171400"/>
            <a:chExt cx="6945277" cy="7632848"/>
          </a:xfrm>
        </p:grpSpPr>
        <p:sp>
          <p:nvSpPr>
            <p:cNvPr id="71" name="직사각형 70"/>
            <p:cNvSpPr/>
            <p:nvPr/>
          </p:nvSpPr>
          <p:spPr>
            <a:xfrm>
              <a:off x="2883307" y="-171400"/>
              <a:ext cx="6945277" cy="7632848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9"/>
            <a:stretch/>
          </p:blipFill>
          <p:spPr>
            <a:xfrm>
              <a:off x="2883307" y="5231961"/>
              <a:ext cx="5880208" cy="1365391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2082" y="-435986"/>
            <a:ext cx="3523734" cy="8225212"/>
          </a:xfrm>
          <a:prstGeom prst="rect">
            <a:avLst/>
          </a:prstGeom>
        </p:spPr>
      </p:pic>
      <p:sp>
        <p:nvSpPr>
          <p:cNvPr id="103" name="자유형 102"/>
          <p:cNvSpPr/>
          <p:nvPr/>
        </p:nvSpPr>
        <p:spPr>
          <a:xfrm>
            <a:off x="467544" y="2450123"/>
            <a:ext cx="1969477" cy="1301262"/>
          </a:xfrm>
          <a:custGeom>
            <a:avLst/>
            <a:gdLst>
              <a:gd name="connsiteX0" fmla="*/ 0 w 1969477"/>
              <a:gd name="connsiteY0" fmla="*/ 339969 h 1301262"/>
              <a:gd name="connsiteX1" fmla="*/ 1863969 w 1969477"/>
              <a:gd name="connsiteY1" fmla="*/ 0 h 1301262"/>
              <a:gd name="connsiteX2" fmla="*/ 1969477 w 1969477"/>
              <a:gd name="connsiteY2" fmla="*/ 902677 h 1301262"/>
              <a:gd name="connsiteX3" fmla="*/ 152400 w 1969477"/>
              <a:gd name="connsiteY3" fmla="*/ 1301262 h 1301262"/>
              <a:gd name="connsiteX4" fmla="*/ 0 w 1969477"/>
              <a:gd name="connsiteY4" fmla="*/ 339969 h 130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477" h="1301262">
                <a:moveTo>
                  <a:pt x="0" y="339969"/>
                </a:moveTo>
                <a:lnTo>
                  <a:pt x="1863969" y="0"/>
                </a:lnTo>
                <a:lnTo>
                  <a:pt x="1969477" y="902677"/>
                </a:lnTo>
                <a:lnTo>
                  <a:pt x="152400" y="1301262"/>
                </a:lnTo>
                <a:lnTo>
                  <a:pt x="0" y="339969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2"/>
          <p:cNvGrpSpPr/>
          <p:nvPr/>
        </p:nvGrpSpPr>
        <p:grpSpPr>
          <a:xfrm>
            <a:off x="-468560" y="-531440"/>
            <a:ext cx="3523734" cy="8225212"/>
            <a:chOff x="3032641" y="-603448"/>
            <a:chExt cx="3523734" cy="822521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641" y="-603448"/>
              <a:ext cx="3523734" cy="8225212"/>
            </a:xfrm>
            <a:prstGeom prst="rect">
              <a:avLst/>
            </a:prstGeom>
          </p:spPr>
        </p:pic>
        <p:sp>
          <p:nvSpPr>
            <p:cNvPr id="2" name="자유형 1"/>
            <p:cNvSpPr/>
            <p:nvPr/>
          </p:nvSpPr>
          <p:spPr>
            <a:xfrm>
              <a:off x="4248654" y="3622431"/>
              <a:ext cx="2028092" cy="1406769"/>
            </a:xfrm>
            <a:custGeom>
              <a:avLst/>
              <a:gdLst>
                <a:gd name="connsiteX0" fmla="*/ 0 w 2028092"/>
                <a:gd name="connsiteY0" fmla="*/ 433754 h 1406769"/>
                <a:gd name="connsiteX1" fmla="*/ 1840523 w 2028092"/>
                <a:gd name="connsiteY1" fmla="*/ 0 h 1406769"/>
                <a:gd name="connsiteX2" fmla="*/ 2028092 w 2028092"/>
                <a:gd name="connsiteY2" fmla="*/ 879231 h 1406769"/>
                <a:gd name="connsiteX3" fmla="*/ 199292 w 2028092"/>
                <a:gd name="connsiteY3" fmla="*/ 1406769 h 1406769"/>
                <a:gd name="connsiteX4" fmla="*/ 0 w 2028092"/>
                <a:gd name="connsiteY4" fmla="*/ 433754 h 140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8092" h="1406769">
                  <a:moveTo>
                    <a:pt x="0" y="433754"/>
                  </a:moveTo>
                  <a:lnTo>
                    <a:pt x="1840523" y="0"/>
                  </a:lnTo>
                  <a:lnTo>
                    <a:pt x="2028092" y="879231"/>
                  </a:lnTo>
                  <a:lnTo>
                    <a:pt x="199292" y="1406769"/>
                  </a:lnTo>
                  <a:lnTo>
                    <a:pt x="0" y="433754"/>
                  </a:ln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843808" y="1556792"/>
            <a:ext cx="64518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FF00"/>
                </a:solidFill>
              </a:rPr>
              <a:t>We haven’t gone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Idea shop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FF00"/>
                </a:solidFill>
              </a:rPr>
              <a:t>We don’t know how to made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Drawing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FF00"/>
                </a:solidFill>
              </a:rPr>
              <a:t>We don’t know how to use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the laser print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FFF00"/>
                </a:solidFill>
              </a:rPr>
              <a:t>We have  difficulty from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attaching the materials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[mix]20141201_182713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39552" y="764704"/>
            <a:ext cx="8424936" cy="5616624"/>
          </a:xfrm>
          <a:prstGeom prst="rect">
            <a:avLst/>
          </a:prstGeom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472" y="764704"/>
            <a:ext cx="4752528" cy="586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-252536" y="-99392"/>
            <a:ext cx="9649072" cy="7416824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90"/>
          <p:cNvGrpSpPr>
            <a:grpSpLocks/>
          </p:cNvGrpSpPr>
          <p:nvPr/>
        </p:nvGrpSpPr>
        <p:grpSpPr bwMode="auto">
          <a:xfrm>
            <a:off x="500034" y="5214950"/>
            <a:ext cx="8215370" cy="1357322"/>
            <a:chOff x="192" y="3687"/>
            <a:chExt cx="3323" cy="378"/>
          </a:xfrm>
        </p:grpSpPr>
        <p:sp>
          <p:nvSpPr>
            <p:cNvPr id="6" name="Line 191"/>
            <p:cNvSpPr>
              <a:spLocks noChangeShapeType="1"/>
            </p:cNvSpPr>
            <p:nvPr/>
          </p:nvSpPr>
          <p:spPr bwMode="auto">
            <a:xfrm flipV="1">
              <a:off x="249" y="3702"/>
              <a:ext cx="907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92"/>
            <p:cNvSpPr>
              <a:spLocks noChangeShapeType="1"/>
            </p:cNvSpPr>
            <p:nvPr/>
          </p:nvSpPr>
          <p:spPr bwMode="auto">
            <a:xfrm flipV="1">
              <a:off x="793" y="3702"/>
              <a:ext cx="63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193"/>
            <p:cNvSpPr>
              <a:spLocks noChangeShapeType="1"/>
            </p:cNvSpPr>
            <p:nvPr/>
          </p:nvSpPr>
          <p:spPr bwMode="auto">
            <a:xfrm flipV="1">
              <a:off x="1337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auto">
            <a:xfrm flipV="1">
              <a:off x="1881" y="3702"/>
              <a:ext cx="1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95"/>
            <p:cNvSpPr>
              <a:spLocks noChangeShapeType="1"/>
            </p:cNvSpPr>
            <p:nvPr/>
          </p:nvSpPr>
          <p:spPr bwMode="auto">
            <a:xfrm flipH="1" flipV="1">
              <a:off x="2609" y="3702"/>
              <a:ext cx="90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6"/>
            <p:cNvSpPr>
              <a:spLocks noChangeShapeType="1"/>
            </p:cNvSpPr>
            <p:nvPr/>
          </p:nvSpPr>
          <p:spPr bwMode="auto">
            <a:xfrm flipH="1" flipV="1">
              <a:off x="2336" y="3702"/>
              <a:ext cx="635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97"/>
            <p:cNvSpPr>
              <a:spLocks noChangeShapeType="1"/>
            </p:cNvSpPr>
            <p:nvPr/>
          </p:nvSpPr>
          <p:spPr bwMode="auto">
            <a:xfrm flipH="1" flipV="1">
              <a:off x="2064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Line 198"/>
            <p:cNvSpPr>
              <a:spLocks noChangeShapeType="1"/>
            </p:cNvSpPr>
            <p:nvPr/>
          </p:nvSpPr>
          <p:spPr bwMode="auto">
            <a:xfrm flipV="1">
              <a:off x="210" y="3747"/>
              <a:ext cx="3299" cy="2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99"/>
            <p:cNvSpPr>
              <a:spLocks noChangeShapeType="1"/>
            </p:cNvSpPr>
            <p:nvPr/>
          </p:nvSpPr>
          <p:spPr bwMode="auto">
            <a:xfrm flipV="1">
              <a:off x="209" y="3833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200"/>
            <p:cNvSpPr>
              <a:spLocks noChangeShapeType="1"/>
            </p:cNvSpPr>
            <p:nvPr/>
          </p:nvSpPr>
          <p:spPr bwMode="auto">
            <a:xfrm flipV="1">
              <a:off x="209" y="3924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91"/>
            <p:cNvSpPr>
              <a:spLocks noChangeShapeType="1"/>
            </p:cNvSpPr>
            <p:nvPr/>
          </p:nvSpPr>
          <p:spPr bwMode="auto">
            <a:xfrm flipV="1">
              <a:off x="192" y="3687"/>
              <a:ext cx="690" cy="15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91"/>
            <p:cNvSpPr>
              <a:spLocks noChangeShapeType="1"/>
            </p:cNvSpPr>
            <p:nvPr/>
          </p:nvSpPr>
          <p:spPr bwMode="auto">
            <a:xfrm rot="16200000" flipV="1">
              <a:off x="3123" y="3451"/>
              <a:ext cx="135" cy="637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51520" y="188640"/>
            <a:ext cx="3744416" cy="534943"/>
            <a:chOff x="107504" y="116632"/>
            <a:chExt cx="4299025" cy="534943"/>
          </a:xfrm>
        </p:grpSpPr>
        <p:sp>
          <p:nvSpPr>
            <p:cNvPr id="19" name="TextBox 18"/>
            <p:cNvSpPr txBox="1"/>
            <p:nvPr/>
          </p:nvSpPr>
          <p:spPr>
            <a:xfrm>
              <a:off x="287504" y="116632"/>
              <a:ext cx="411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How does it work?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107504" y="128355"/>
              <a:ext cx="4299025" cy="523220"/>
            </a:xfrm>
            <a:prstGeom prst="hexagon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237275" y="3244334"/>
            <a:ext cx="266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Results and discussion</a:t>
            </a:r>
            <a:endParaRPr lang="en-US" altLang="ko-KR" dirty="0"/>
          </a:p>
        </p:txBody>
      </p:sp>
      <p:sp>
        <p:nvSpPr>
          <p:cNvPr id="21" name="TextBox 20"/>
          <p:cNvSpPr txBox="1"/>
          <p:nvPr/>
        </p:nvSpPr>
        <p:spPr>
          <a:xfrm>
            <a:off x="4860032" y="1886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1. Distance Ultrasonic sensor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 rot="5400000">
            <a:off x="-676584" y="2052848"/>
            <a:ext cx="5888655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직선 연결선 43"/>
          <p:cNvCxnSpPr/>
          <p:nvPr/>
        </p:nvCxnSpPr>
        <p:spPr>
          <a:xfrm>
            <a:off x="6894030" y="59205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28015 PING))) Ultrasonic Distance Sensor - Fro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1196752"/>
            <a:ext cx="3456384" cy="3456384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724128" y="42210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sensor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68144" y="623731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 motor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907704" y="1628800"/>
            <a:ext cx="1176528" cy="334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907704" y="3356992"/>
            <a:ext cx="1176528" cy="334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 rot="5244520">
            <a:off x="2699792" y="2420888"/>
            <a:ext cx="1176528" cy="334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0550" y="764704"/>
            <a:ext cx="474345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타원 48"/>
          <p:cNvSpPr/>
          <p:nvPr/>
        </p:nvSpPr>
        <p:spPr>
          <a:xfrm rot="5244520">
            <a:off x="1081099" y="2416782"/>
            <a:ext cx="1176528" cy="334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1" name="Picture 11" descr="http://learninginventions.org/wp-content/uploads/2013/03/servo_st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1412776"/>
            <a:ext cx="3816424" cy="3258272"/>
          </a:xfrm>
          <a:prstGeom prst="rect">
            <a:avLst/>
          </a:prstGeom>
          <a:noFill/>
        </p:spPr>
      </p:pic>
      <p:sp>
        <p:nvSpPr>
          <p:cNvPr id="62" name="TextBox 61"/>
          <p:cNvSpPr txBox="1"/>
          <p:nvPr/>
        </p:nvSpPr>
        <p:spPr>
          <a:xfrm>
            <a:off x="1331640" y="4149080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Servo motor</a:t>
            </a:r>
            <a:endParaRPr lang="ko-KR" altLang="en-US" sz="2000" dirty="0"/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5976" y="764704"/>
            <a:ext cx="4788024" cy="5841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TextBox 63"/>
          <p:cNvSpPr txBox="1"/>
          <p:nvPr/>
        </p:nvSpPr>
        <p:spPr>
          <a:xfrm>
            <a:off x="4499992" y="1886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2. Servo motor ( Standard!!)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 rot="3189972">
            <a:off x="846459" y="2836968"/>
            <a:ext cx="1176528" cy="334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 descr="LR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980728"/>
            <a:ext cx="4828028" cy="2715766"/>
          </a:xfrm>
          <a:prstGeom prst="rect">
            <a:avLst/>
          </a:prstGeom>
        </p:spPr>
      </p:pic>
      <p:pic>
        <p:nvPicPr>
          <p:cNvPr id="67" name="그림 66" descr="TB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" y="3926210"/>
            <a:ext cx="4860032" cy="273376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004048" y="836712"/>
            <a:ext cx="4139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This is servo motor which controls left-right movement by attaching under the mirror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076056" y="3933056"/>
            <a:ext cx="388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This is the other servo motor which controls up-down movement.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When the servo motor turns clockwise rotation, the stick which attaches mirror pulls lower part of mirror.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When the servo motor turns anticlockwise rotation, the stick pushes lower part of mirror.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339752" y="3861048"/>
            <a:ext cx="548805" cy="43963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644008" y="188640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3. Proto Shield</a:t>
            </a:r>
            <a:endParaRPr lang="en-US" altLang="ko-KR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그림 72" descr="2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616" y="1700808"/>
            <a:ext cx="6492213" cy="365187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084168" y="249289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←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GND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12160" y="2708920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←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5V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779912" y="4437112"/>
            <a:ext cx="2232248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940152" y="443711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→</a:t>
            </a:r>
            <a:r>
              <a:rPr lang="en-US" altLang="ko-KR" b="1" dirty="0" smtClean="0">
                <a:solidFill>
                  <a:srgbClr val="FF0000"/>
                </a:solidFill>
              </a:rPr>
              <a:t>Signal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572000" y="188640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en-US" altLang="ko-KR" dirty="0" smtClean="0"/>
              <a:t>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Working</a:t>
            </a:r>
            <a:r>
              <a:rPr lang="en-US" altLang="ko-KR" dirty="0" smtClean="0"/>
              <a:t>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principal</a:t>
            </a:r>
            <a:endParaRPr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9" name="그림 78" descr="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3275856" y="980728"/>
            <a:ext cx="864096" cy="79208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2339752" y="4941168"/>
            <a:ext cx="864096" cy="864096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아래쪽 화살표 84"/>
          <p:cNvSpPr/>
          <p:nvPr/>
        </p:nvSpPr>
        <p:spPr>
          <a:xfrm rot="2080406">
            <a:off x="2756620" y="1570478"/>
            <a:ext cx="360040" cy="1810139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아래쪽 화살표 85"/>
          <p:cNvSpPr/>
          <p:nvPr/>
        </p:nvSpPr>
        <p:spPr>
          <a:xfrm rot="9390230">
            <a:off x="2234910" y="4035634"/>
            <a:ext cx="360040" cy="993846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6804248" y="2348880"/>
            <a:ext cx="792088" cy="792088"/>
          </a:xfrm>
          <a:prstGeom prst="ellipse">
            <a:avLst/>
          </a:prstGeom>
          <a:noFill/>
          <a:ln w="31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6804248" y="4581128"/>
            <a:ext cx="792088" cy="792088"/>
          </a:xfrm>
          <a:prstGeom prst="ellipse">
            <a:avLst/>
          </a:prstGeom>
          <a:noFill/>
          <a:ln w="31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아래쪽 화살표 88"/>
          <p:cNvSpPr/>
          <p:nvPr/>
        </p:nvSpPr>
        <p:spPr>
          <a:xfrm>
            <a:off x="7092280" y="2924944"/>
            <a:ext cx="216024" cy="360040"/>
          </a:xfrm>
          <a:prstGeom prst="downArrow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오른쪽 화살표 90"/>
          <p:cNvSpPr/>
          <p:nvPr/>
        </p:nvSpPr>
        <p:spPr>
          <a:xfrm rot="16200000">
            <a:off x="6840252" y="4113076"/>
            <a:ext cx="792088" cy="288032"/>
          </a:xfrm>
          <a:prstGeom prst="rightArrow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4716016" y="188640"/>
            <a:ext cx="442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5. Code</a:t>
            </a:r>
            <a:endParaRPr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764704"/>
            <a:ext cx="4443610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타원 93"/>
          <p:cNvSpPr/>
          <p:nvPr/>
        </p:nvSpPr>
        <p:spPr>
          <a:xfrm>
            <a:off x="683568" y="1700808"/>
            <a:ext cx="792088" cy="216024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899592" y="1916832"/>
            <a:ext cx="1224136" cy="216024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179512" y="2636912"/>
            <a:ext cx="1224136" cy="216024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467544" y="3068960"/>
            <a:ext cx="1512168" cy="1224136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0" y="4221088"/>
            <a:ext cx="2051720" cy="504056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0" y="5013176"/>
            <a:ext cx="1403648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475656" y="162880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X4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2123728" y="184482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X4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403648" y="256490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X2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2051720" y="342900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X4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123728" y="429309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X4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475656" y="50851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X4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0" y="2204864"/>
            <a:ext cx="1043608" cy="216024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1043608" y="21328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X2</a:t>
            </a:r>
            <a:endParaRPr lang="ko-KR" altLang="en-US" dirty="0"/>
          </a:p>
        </p:txBody>
      </p:sp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81561" y="548680"/>
            <a:ext cx="3762439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오른쪽 화살표 112"/>
          <p:cNvSpPr/>
          <p:nvPr/>
        </p:nvSpPr>
        <p:spPr>
          <a:xfrm>
            <a:off x="4499992" y="3284984"/>
            <a:ext cx="792088" cy="432048"/>
          </a:xfrm>
          <a:prstGeom prst="rightArrow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/>
          <p:cNvSpPr/>
          <p:nvPr/>
        </p:nvSpPr>
        <p:spPr>
          <a:xfrm>
            <a:off x="5436096" y="3717032"/>
            <a:ext cx="1440160" cy="64807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5436096" y="4437112"/>
            <a:ext cx="1440160" cy="64807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436096" y="3068960"/>
            <a:ext cx="1440160" cy="64807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436096" y="5085184"/>
            <a:ext cx="1440160" cy="64807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화살표 연결선 119"/>
          <p:cNvCxnSpPr>
            <a:stCxn id="116" idx="6"/>
          </p:cNvCxnSpPr>
          <p:nvPr/>
        </p:nvCxnSpPr>
        <p:spPr>
          <a:xfrm flipV="1">
            <a:off x="6876256" y="3356992"/>
            <a:ext cx="576064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6"/>
          </p:cNvCxnSpPr>
          <p:nvPr/>
        </p:nvCxnSpPr>
        <p:spPr>
          <a:xfrm>
            <a:off x="6876256" y="4041068"/>
            <a:ext cx="576064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6"/>
          </p:cNvCxnSpPr>
          <p:nvPr/>
        </p:nvCxnSpPr>
        <p:spPr>
          <a:xfrm>
            <a:off x="6876256" y="4761148"/>
            <a:ext cx="648072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6"/>
          </p:cNvCxnSpPr>
          <p:nvPr/>
        </p:nvCxnSpPr>
        <p:spPr>
          <a:xfrm flipV="1">
            <a:off x="6876256" y="5373216"/>
            <a:ext cx="576064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452320" y="32129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</a:t>
            </a:r>
            <a:endParaRPr lang="ko-KR" alt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452320" y="386104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</a:t>
            </a:r>
            <a:endParaRPr lang="ko-KR" alt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7524328" y="458112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</a:t>
            </a:r>
            <a:endParaRPr lang="ko-KR" alt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7524328" y="51571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6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5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5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2" grpId="0"/>
      <p:bldP spid="21" grpId="0"/>
      <p:bldP spid="21" grpId="1"/>
      <p:bldP spid="22" grpId="0"/>
      <p:bldP spid="22" grpId="1"/>
      <p:bldP spid="43" grpId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62" grpId="0"/>
      <p:bldP spid="64" grpId="0"/>
      <p:bldP spid="64" grpId="1"/>
      <p:bldP spid="65" grpId="0" animBg="1"/>
      <p:bldP spid="65" grpId="1" animBg="1"/>
      <p:bldP spid="68" grpId="0"/>
      <p:bldP spid="68" grpId="1"/>
      <p:bldP spid="69" grpId="0"/>
      <p:bldP spid="69" grpId="1"/>
      <p:bldP spid="70" grpId="2" animBg="1"/>
      <p:bldP spid="70" grpId="3" animBg="1"/>
      <p:bldP spid="71" grpId="0"/>
      <p:bldP spid="71" grpId="1"/>
      <p:bldP spid="74" grpId="0"/>
      <p:bldP spid="74" grpId="1"/>
      <p:bldP spid="75" grpId="1"/>
      <p:bldP spid="75" grpId="2"/>
      <p:bldP spid="76" grpId="0" animBg="1"/>
      <p:bldP spid="76" grpId="1" animBg="1"/>
      <p:bldP spid="77" grpId="0"/>
      <p:bldP spid="77" grpId="1"/>
      <p:bldP spid="78" grpId="0"/>
      <p:bldP spid="78" grpId="1"/>
      <p:bldP spid="80" grpId="0" animBg="1"/>
      <p:bldP spid="80" grpId="1" animBg="1"/>
      <p:bldP spid="81" grpId="0" animBg="1"/>
      <p:bldP spid="81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1" grpId="0" animBg="1"/>
      <p:bldP spid="91" grpId="1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4" grpId="0"/>
      <p:bldP spid="105" grpId="0"/>
      <p:bldP spid="106" grpId="0"/>
      <p:bldP spid="107" grpId="0"/>
      <p:bldP spid="110" grpId="0" animBg="1"/>
      <p:bldP spid="111" grpId="0"/>
      <p:bldP spid="113" grpId="0" animBg="1"/>
      <p:bldP spid="114" grpId="0" animBg="1"/>
      <p:bldP spid="115" grpId="0" animBg="1"/>
      <p:bldP spid="117" grpId="0" animBg="1"/>
      <p:bldP spid="127" grpId="0"/>
      <p:bldP spid="128" grpId="0"/>
      <p:bldP spid="129" grpId="0"/>
      <p:bldP spid="1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4" y="548679"/>
            <a:ext cx="7914852" cy="5495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54" y="814015"/>
            <a:ext cx="6973293" cy="52299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5533" y="1087813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FFFF0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14" y="0"/>
            <a:ext cx="4687954" cy="6858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94" y="0"/>
            <a:ext cx="4799508" cy="6858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0520" y="2950694"/>
            <a:ext cx="2699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FF00"/>
                </a:solidFill>
              </a:rPr>
              <a:t>Present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1433" y="2904034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FF00"/>
                </a:solidFill>
              </a:rPr>
              <a:t>Future</a:t>
            </a:r>
            <a:endParaRPr lang="ko-KR" altLang="en-US" sz="4400" b="1" dirty="0">
              <a:solidFill>
                <a:srgbClr val="FFFF00"/>
              </a:solidFill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228661" y="2651339"/>
            <a:ext cx="2542428" cy="1430757"/>
          </a:xfrm>
          <a:prstGeom prst="flowChartAlternateProcess">
            <a:avLst/>
          </a:prstGeom>
          <a:noFill/>
          <a:ln w="3175">
            <a:solidFill>
              <a:srgbClr val="FF0000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15722" y="2682642"/>
            <a:ext cx="2650234" cy="1368152"/>
          </a:xfrm>
          <a:prstGeom prst="flowChartAlternateProcess">
            <a:avLst/>
          </a:prstGeom>
          <a:noFill/>
          <a:ln w="3175">
            <a:solidFill>
              <a:srgbClr val="FF0000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11111E-6 3.33333E-6 L -0.52691 0.00069 " pathEditMode="relative" rAng="0" ptsTypes="AA">
                                      <p:cBhvr>
                                        <p:cTn id="20" dur="1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37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0 L 0.50556 0 " pathEditMode="relative" rAng="0" ptsTypes="AA">
                                      <p:cBhvr>
                                        <p:cTn id="22" dur="1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91 0.00069 L -1.11111E-6 3.33333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54" y="-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56 0 L 4.16667E-6 0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52691 0.000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37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 L 0.50555 0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91 0.00069 L -1.11111E-6 3.33333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54" y="-4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56 0 L 1.66667E-6 0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1" grpId="0"/>
      <p:bldP spid="31" grpId="1"/>
      <p:bldP spid="34" grpId="0" animBg="1"/>
      <p:bldP spid="34" grpId="1" animBg="1"/>
      <p:bldP spid="37" grpId="0" animBg="1"/>
      <p:bldP spid="3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aurora.JPG"/>
          <p:cNvPicPr>
            <a:picLocks noChangeAspect="1"/>
          </p:cNvPicPr>
          <p:nvPr/>
        </p:nvPicPr>
        <p:blipFill>
          <a:blip r:embed="rId3" cstate="print">
            <a:lum contrast="40000"/>
          </a:blip>
          <a:srcRect l="11719"/>
          <a:stretch>
            <a:fillRect/>
          </a:stretch>
        </p:blipFill>
        <p:spPr>
          <a:xfrm>
            <a:off x="-434428" y="0"/>
            <a:ext cx="9686948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7507" y="116632"/>
            <a:ext cx="2232245" cy="534943"/>
            <a:chOff x="107504" y="116632"/>
            <a:chExt cx="4299025" cy="534943"/>
          </a:xfrm>
        </p:grpSpPr>
        <p:sp>
          <p:nvSpPr>
            <p:cNvPr id="19" name="TextBox 18"/>
            <p:cNvSpPr txBox="1"/>
            <p:nvPr/>
          </p:nvSpPr>
          <p:spPr>
            <a:xfrm>
              <a:off x="287504" y="116632"/>
              <a:ext cx="41117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  Q  n  A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107504" y="128355"/>
              <a:ext cx="4299025" cy="523220"/>
            </a:xfrm>
            <a:prstGeom prst="hexagon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82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1276"/>
            <a:ext cx="9144000" cy="689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자유형 10"/>
          <p:cNvSpPr/>
          <p:nvPr/>
        </p:nvSpPr>
        <p:spPr>
          <a:xfrm flipH="1">
            <a:off x="268680" y="963176"/>
            <a:ext cx="8589600" cy="5202808"/>
          </a:xfrm>
          <a:custGeom>
            <a:avLst/>
            <a:gdLst>
              <a:gd name="connsiteX0" fmla="*/ 0 w 9161253"/>
              <a:gd name="connsiteY0" fmla="*/ 0 h 5193102"/>
              <a:gd name="connsiteX1" fmla="*/ 2415396 w 9161253"/>
              <a:gd name="connsiteY1" fmla="*/ 0 h 5193102"/>
              <a:gd name="connsiteX2" fmla="*/ 3140015 w 9161253"/>
              <a:gd name="connsiteY2" fmla="*/ 293298 h 5193102"/>
              <a:gd name="connsiteX3" fmla="*/ 9161253 w 9161253"/>
              <a:gd name="connsiteY3" fmla="*/ 293298 h 5193102"/>
              <a:gd name="connsiteX4" fmla="*/ 9161253 w 9161253"/>
              <a:gd name="connsiteY4" fmla="*/ 4744528 h 5193102"/>
              <a:gd name="connsiteX5" fmla="*/ 6745857 w 9161253"/>
              <a:gd name="connsiteY5" fmla="*/ 4744528 h 5193102"/>
              <a:gd name="connsiteX6" fmla="*/ 6003985 w 9161253"/>
              <a:gd name="connsiteY6" fmla="*/ 5193102 h 5193102"/>
              <a:gd name="connsiteX7" fmla="*/ 0 w 9161253"/>
              <a:gd name="connsiteY7" fmla="*/ 5193102 h 5193102"/>
              <a:gd name="connsiteX8" fmla="*/ 0 w 9161253"/>
              <a:gd name="connsiteY8" fmla="*/ 0 h 51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1253" h="5193102">
                <a:moveTo>
                  <a:pt x="0" y="0"/>
                </a:moveTo>
                <a:lnTo>
                  <a:pt x="2415396" y="0"/>
                </a:lnTo>
                <a:lnTo>
                  <a:pt x="3140015" y="293298"/>
                </a:lnTo>
                <a:lnTo>
                  <a:pt x="9161253" y="293298"/>
                </a:lnTo>
                <a:lnTo>
                  <a:pt x="9161253" y="4744528"/>
                </a:lnTo>
                <a:lnTo>
                  <a:pt x="6745857" y="4744528"/>
                </a:lnTo>
                <a:lnTo>
                  <a:pt x="6003985" y="5193102"/>
                </a:lnTo>
                <a:lnTo>
                  <a:pt x="0" y="51931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285784" y="625665"/>
            <a:ext cx="3857652" cy="44588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/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988525" y="1988665"/>
            <a:ext cx="4081185" cy="2872702"/>
          </a:xfrm>
          <a:prstGeom prst="rect">
            <a:avLst/>
          </a:prstGeom>
          <a:solidFill>
            <a:schemeClr val="bg1">
              <a:alpha val="86000"/>
            </a:schemeClr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71604" y="642918"/>
            <a:ext cx="1901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 o n t e n t s</a:t>
            </a:r>
            <a:endParaRPr lang="en-US" sz="1200" b="1" dirty="0" smtClean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자유형 11"/>
          <p:cNvSpPr/>
          <p:nvPr/>
        </p:nvSpPr>
        <p:spPr>
          <a:xfrm flipH="1">
            <a:off x="268680" y="963176"/>
            <a:ext cx="8589600" cy="5202808"/>
          </a:xfrm>
          <a:custGeom>
            <a:avLst/>
            <a:gdLst>
              <a:gd name="connsiteX0" fmla="*/ 0 w 9161253"/>
              <a:gd name="connsiteY0" fmla="*/ 0 h 5193102"/>
              <a:gd name="connsiteX1" fmla="*/ 2415396 w 9161253"/>
              <a:gd name="connsiteY1" fmla="*/ 0 h 5193102"/>
              <a:gd name="connsiteX2" fmla="*/ 3140015 w 9161253"/>
              <a:gd name="connsiteY2" fmla="*/ 293298 h 5193102"/>
              <a:gd name="connsiteX3" fmla="*/ 9161253 w 9161253"/>
              <a:gd name="connsiteY3" fmla="*/ 293298 h 5193102"/>
              <a:gd name="connsiteX4" fmla="*/ 9161253 w 9161253"/>
              <a:gd name="connsiteY4" fmla="*/ 4744528 h 5193102"/>
              <a:gd name="connsiteX5" fmla="*/ 6745857 w 9161253"/>
              <a:gd name="connsiteY5" fmla="*/ 4744528 h 5193102"/>
              <a:gd name="connsiteX6" fmla="*/ 6003985 w 9161253"/>
              <a:gd name="connsiteY6" fmla="*/ 5193102 h 5193102"/>
              <a:gd name="connsiteX7" fmla="*/ 0 w 9161253"/>
              <a:gd name="connsiteY7" fmla="*/ 5193102 h 5193102"/>
              <a:gd name="connsiteX8" fmla="*/ 0 w 9161253"/>
              <a:gd name="connsiteY8" fmla="*/ 0 h 51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1253" h="5193102">
                <a:moveTo>
                  <a:pt x="0" y="0"/>
                </a:moveTo>
                <a:lnTo>
                  <a:pt x="2415396" y="0"/>
                </a:lnTo>
                <a:lnTo>
                  <a:pt x="3140015" y="293298"/>
                </a:lnTo>
                <a:lnTo>
                  <a:pt x="9161253" y="293298"/>
                </a:lnTo>
                <a:lnTo>
                  <a:pt x="9161253" y="4744528"/>
                </a:lnTo>
                <a:lnTo>
                  <a:pt x="6745857" y="4744528"/>
                </a:lnTo>
                <a:lnTo>
                  <a:pt x="6003985" y="5193102"/>
                </a:lnTo>
                <a:lnTo>
                  <a:pt x="0" y="519310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8E00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7"/>
          <p:cNvGrpSpPr/>
          <p:nvPr/>
        </p:nvGrpSpPr>
        <p:grpSpPr>
          <a:xfrm>
            <a:off x="1000100" y="1997745"/>
            <a:ext cx="4076200" cy="2853255"/>
            <a:chOff x="1000100" y="1997745"/>
            <a:chExt cx="4076200" cy="2853255"/>
          </a:xfrm>
        </p:grpSpPr>
        <p:pic>
          <p:nvPicPr>
            <p:cNvPr id="13" name="Picture 4" descr="C:\Documents and Settings\권영옥\My Documents\My Pictures\1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r="6054" b="21429"/>
            <a:stretch>
              <a:fillRect/>
            </a:stretch>
          </p:blipFill>
          <p:spPr bwMode="auto">
            <a:xfrm>
              <a:off x="1000100" y="1997745"/>
              <a:ext cx="1356522" cy="14211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  <p:pic>
          <p:nvPicPr>
            <p:cNvPr id="19" name="Picture 2" descr="http://c2down.cyworld.co.kr/download?fid=64221dab69f7530175d221acb519ccbf&amp;name=%C1%D8%21%21.jpg">
              <a:hlinkClick r:id="rId5"/>
            </p:cNvPr>
            <p:cNvPicPr>
              <a:picLocks noChangeArrowheads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l="41249" r="6250" b="27906"/>
            <a:stretch>
              <a:fillRect/>
            </a:stretch>
          </p:blipFill>
          <p:spPr bwMode="auto">
            <a:xfrm>
              <a:off x="1000100" y="3426097"/>
              <a:ext cx="1356625" cy="14211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  <p:pic>
          <p:nvPicPr>
            <p:cNvPr id="20" name="Picture 2" descr="http://cfs1.blog.daum.net/upload_control/download.blog?fhandle=MEFLWHVAZnMxLmJsb2cuZGF1bS5uZXQ6L0lNQUdFLzIvMjA5LmpwZy50aHVtYg==&amp;filename=209.jpg"/>
            <p:cNvPicPr>
              <a:picLocks noChangeArrowheads="1"/>
            </p:cNvPicPr>
            <p:nvPr/>
          </p:nvPicPr>
          <p:blipFill>
            <a:blip r:embed="rId7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l="2370" t="19318" b="9087"/>
            <a:stretch>
              <a:fillRect/>
            </a:stretch>
          </p:blipFill>
          <p:spPr bwMode="auto">
            <a:xfrm>
              <a:off x="2359803" y="1997745"/>
              <a:ext cx="1356625" cy="14211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  <p:pic>
          <p:nvPicPr>
            <p:cNvPr id="21" name="Picture 2" descr="C:\Documents and Settings\권순호\바탕 화면\김종오 교수님\jokim  patalano.jpg"/>
            <p:cNvPicPr>
              <a:picLocks noChangeArrowheads="1"/>
            </p:cNvPicPr>
            <p:nvPr/>
          </p:nvPicPr>
          <p:blipFill>
            <a:blip r:embed="rId8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l="1073" t="1179" r="2069" b="10673"/>
            <a:stretch>
              <a:fillRect/>
            </a:stretch>
          </p:blipFill>
          <p:spPr bwMode="auto">
            <a:xfrm>
              <a:off x="2360487" y="3426097"/>
              <a:ext cx="1356625" cy="14211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  <p:pic>
          <p:nvPicPr>
            <p:cNvPr id="22" name="Picture 2" descr="http://cyimg26.cyworld.com/common/file_down.asp?redirect=%2F260014%2F2009%2F2%2F10%2F20%2FIMG%5F4571%5F01%2Ejp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b="29782"/>
            <a:stretch>
              <a:fillRect/>
            </a:stretch>
          </p:blipFill>
          <p:spPr bwMode="auto">
            <a:xfrm>
              <a:off x="3718072" y="1997745"/>
              <a:ext cx="1356625" cy="14288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  <p:pic>
          <p:nvPicPr>
            <p:cNvPr id="16" name="Picture 2" descr="C:\Documents and Settings\권순호\바탕 화면\SV204150.jpg"/>
            <p:cNvPicPr>
              <a:picLocks noChangeArrowheads="1"/>
            </p:cNvPicPr>
            <p:nvPr/>
          </p:nvPicPr>
          <p:blipFill>
            <a:blip r:embed="rId10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lum bright="-31000" contrast="-100000"/>
            </a:blip>
            <a:srcRect l="23355" r="4170"/>
            <a:stretch>
              <a:fillRect/>
            </a:stretch>
          </p:blipFill>
          <p:spPr bwMode="auto">
            <a:xfrm>
              <a:off x="3719100" y="3429000"/>
              <a:ext cx="1357200" cy="1422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</p:pic>
      </p:grpSp>
      <p:sp>
        <p:nvSpPr>
          <p:cNvPr id="36" name="직사각형 35"/>
          <p:cNvSpPr/>
          <p:nvPr/>
        </p:nvSpPr>
        <p:spPr>
          <a:xfrm>
            <a:off x="5357818" y="1714488"/>
            <a:ext cx="142876" cy="42862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715008" y="1928802"/>
            <a:ext cx="3143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FF0000"/>
                </a:solidFill>
              </a:rPr>
              <a:t>Introduction 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FF0000"/>
                </a:solidFill>
              </a:rPr>
              <a:t>How does it work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FF0000"/>
                </a:solidFill>
              </a:rPr>
              <a:t>Architecture Design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FF0000"/>
                </a:solidFill>
              </a:rPr>
              <a:t>Conclusions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5.  Q n A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5572132" y="1857364"/>
            <a:ext cx="2000264" cy="1588"/>
          </a:xfrm>
          <a:prstGeom prst="line">
            <a:avLst/>
          </a:prstGeom>
          <a:ln w="3175">
            <a:solidFill>
              <a:srgbClr val="E53D0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8073" y="3445576"/>
            <a:ext cx="1363016" cy="141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0027" y="3407140"/>
            <a:ext cx="1348047" cy="142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889" y="3437820"/>
            <a:ext cx="1358732" cy="139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100" y="1983593"/>
            <a:ext cx="1360386" cy="14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21" y="1997745"/>
            <a:ext cx="1341452" cy="140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그림 23"/>
          <p:cNvPicPr/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86922" y="1997745"/>
            <a:ext cx="1379699" cy="1409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 override="childStyle">
                                        <p:cTn id="3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2" animBg="1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-41276"/>
            <a:ext cx="9144000" cy="689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자유형 10"/>
          <p:cNvSpPr/>
          <p:nvPr/>
        </p:nvSpPr>
        <p:spPr>
          <a:xfrm flipH="1">
            <a:off x="268680" y="963176"/>
            <a:ext cx="8589600" cy="5202808"/>
          </a:xfrm>
          <a:custGeom>
            <a:avLst/>
            <a:gdLst>
              <a:gd name="connsiteX0" fmla="*/ 0 w 9161253"/>
              <a:gd name="connsiteY0" fmla="*/ 0 h 5193102"/>
              <a:gd name="connsiteX1" fmla="*/ 2415396 w 9161253"/>
              <a:gd name="connsiteY1" fmla="*/ 0 h 5193102"/>
              <a:gd name="connsiteX2" fmla="*/ 3140015 w 9161253"/>
              <a:gd name="connsiteY2" fmla="*/ 293298 h 5193102"/>
              <a:gd name="connsiteX3" fmla="*/ 9161253 w 9161253"/>
              <a:gd name="connsiteY3" fmla="*/ 293298 h 5193102"/>
              <a:gd name="connsiteX4" fmla="*/ 9161253 w 9161253"/>
              <a:gd name="connsiteY4" fmla="*/ 4744528 h 5193102"/>
              <a:gd name="connsiteX5" fmla="*/ 6745857 w 9161253"/>
              <a:gd name="connsiteY5" fmla="*/ 4744528 h 5193102"/>
              <a:gd name="connsiteX6" fmla="*/ 6003985 w 9161253"/>
              <a:gd name="connsiteY6" fmla="*/ 5193102 h 5193102"/>
              <a:gd name="connsiteX7" fmla="*/ 0 w 9161253"/>
              <a:gd name="connsiteY7" fmla="*/ 5193102 h 5193102"/>
              <a:gd name="connsiteX8" fmla="*/ 0 w 9161253"/>
              <a:gd name="connsiteY8" fmla="*/ 0 h 51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1253" h="5193102">
                <a:moveTo>
                  <a:pt x="0" y="0"/>
                </a:moveTo>
                <a:lnTo>
                  <a:pt x="2415396" y="0"/>
                </a:lnTo>
                <a:lnTo>
                  <a:pt x="3140015" y="293298"/>
                </a:lnTo>
                <a:lnTo>
                  <a:pt x="9161253" y="293298"/>
                </a:lnTo>
                <a:lnTo>
                  <a:pt x="9161253" y="4744528"/>
                </a:lnTo>
                <a:lnTo>
                  <a:pt x="6745857" y="4744528"/>
                </a:lnTo>
                <a:lnTo>
                  <a:pt x="6003985" y="5193102"/>
                </a:lnTo>
                <a:lnTo>
                  <a:pt x="0" y="51931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285784" y="625665"/>
            <a:ext cx="3857652" cy="44588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/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71604" y="642918"/>
            <a:ext cx="1901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n w="317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 o n t e n t s</a:t>
            </a:r>
            <a:endParaRPr lang="en-US" sz="1200" b="1" dirty="0" smtClean="0">
              <a:ln w="317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자유형 11"/>
          <p:cNvSpPr/>
          <p:nvPr/>
        </p:nvSpPr>
        <p:spPr>
          <a:xfrm flipH="1">
            <a:off x="268680" y="963176"/>
            <a:ext cx="8589600" cy="5202808"/>
          </a:xfrm>
          <a:custGeom>
            <a:avLst/>
            <a:gdLst>
              <a:gd name="connsiteX0" fmla="*/ 0 w 9161253"/>
              <a:gd name="connsiteY0" fmla="*/ 0 h 5193102"/>
              <a:gd name="connsiteX1" fmla="*/ 2415396 w 9161253"/>
              <a:gd name="connsiteY1" fmla="*/ 0 h 5193102"/>
              <a:gd name="connsiteX2" fmla="*/ 3140015 w 9161253"/>
              <a:gd name="connsiteY2" fmla="*/ 293298 h 5193102"/>
              <a:gd name="connsiteX3" fmla="*/ 9161253 w 9161253"/>
              <a:gd name="connsiteY3" fmla="*/ 293298 h 5193102"/>
              <a:gd name="connsiteX4" fmla="*/ 9161253 w 9161253"/>
              <a:gd name="connsiteY4" fmla="*/ 4744528 h 5193102"/>
              <a:gd name="connsiteX5" fmla="*/ 6745857 w 9161253"/>
              <a:gd name="connsiteY5" fmla="*/ 4744528 h 5193102"/>
              <a:gd name="connsiteX6" fmla="*/ 6003985 w 9161253"/>
              <a:gd name="connsiteY6" fmla="*/ 5193102 h 5193102"/>
              <a:gd name="connsiteX7" fmla="*/ 0 w 9161253"/>
              <a:gd name="connsiteY7" fmla="*/ 5193102 h 5193102"/>
              <a:gd name="connsiteX8" fmla="*/ 0 w 9161253"/>
              <a:gd name="connsiteY8" fmla="*/ 0 h 51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61253" h="5193102">
                <a:moveTo>
                  <a:pt x="0" y="0"/>
                </a:moveTo>
                <a:lnTo>
                  <a:pt x="2415396" y="0"/>
                </a:lnTo>
                <a:lnTo>
                  <a:pt x="3140015" y="293298"/>
                </a:lnTo>
                <a:lnTo>
                  <a:pt x="9161253" y="293298"/>
                </a:lnTo>
                <a:lnTo>
                  <a:pt x="9161253" y="4744528"/>
                </a:lnTo>
                <a:lnTo>
                  <a:pt x="6745857" y="4744528"/>
                </a:lnTo>
                <a:lnTo>
                  <a:pt x="6003985" y="5193102"/>
                </a:lnTo>
                <a:lnTo>
                  <a:pt x="0" y="519310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gradFill>
              <a:gsLst>
                <a:gs pos="0">
                  <a:srgbClr val="FF0000"/>
                </a:gs>
                <a:gs pos="50000">
                  <a:srgbClr val="C00000"/>
                </a:gs>
                <a:gs pos="100000">
                  <a:srgbClr val="8E00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37178" y="1380539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Click video to play demo</a:t>
            </a:r>
          </a:p>
        </p:txBody>
      </p:sp>
      <p:pic>
        <p:nvPicPr>
          <p:cNvPr id="26" name="[mix]20141201_1827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3022852" y="1865341"/>
            <a:ext cx="5835428" cy="38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 override="childStyle">
                                        <p:cTn id="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14286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-505072" y="0"/>
            <a:ext cx="9649072" cy="7416824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23528" y="332656"/>
            <a:ext cx="2555449" cy="534943"/>
            <a:chOff x="323528" y="332656"/>
            <a:chExt cx="2555449" cy="534943"/>
          </a:xfrm>
        </p:grpSpPr>
        <p:sp>
          <p:nvSpPr>
            <p:cNvPr id="5" name="TextBox 4"/>
            <p:cNvSpPr txBox="1"/>
            <p:nvPr/>
          </p:nvSpPr>
          <p:spPr>
            <a:xfrm>
              <a:off x="430705" y="332656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Introduction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육각형 5"/>
            <p:cNvSpPr/>
            <p:nvPr/>
          </p:nvSpPr>
          <p:spPr>
            <a:xfrm>
              <a:off x="323528" y="344379"/>
              <a:ext cx="2448272" cy="523220"/>
            </a:xfrm>
            <a:prstGeom prst="hexagon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190"/>
          <p:cNvGrpSpPr>
            <a:grpSpLocks/>
          </p:cNvGrpSpPr>
          <p:nvPr/>
        </p:nvGrpSpPr>
        <p:grpSpPr bwMode="auto">
          <a:xfrm>
            <a:off x="500034" y="5214950"/>
            <a:ext cx="8215370" cy="1357322"/>
            <a:chOff x="192" y="3687"/>
            <a:chExt cx="3323" cy="378"/>
          </a:xfrm>
        </p:grpSpPr>
        <p:sp>
          <p:nvSpPr>
            <p:cNvPr id="31" name="Line 191"/>
            <p:cNvSpPr>
              <a:spLocks noChangeShapeType="1"/>
            </p:cNvSpPr>
            <p:nvPr/>
          </p:nvSpPr>
          <p:spPr bwMode="auto">
            <a:xfrm flipV="1">
              <a:off x="249" y="3702"/>
              <a:ext cx="907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Line 192"/>
            <p:cNvSpPr>
              <a:spLocks noChangeShapeType="1"/>
            </p:cNvSpPr>
            <p:nvPr/>
          </p:nvSpPr>
          <p:spPr bwMode="auto">
            <a:xfrm flipV="1">
              <a:off x="793" y="3702"/>
              <a:ext cx="63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Line 193"/>
            <p:cNvSpPr>
              <a:spLocks noChangeShapeType="1"/>
            </p:cNvSpPr>
            <p:nvPr/>
          </p:nvSpPr>
          <p:spPr bwMode="auto">
            <a:xfrm flipV="1">
              <a:off x="1337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Line 194"/>
            <p:cNvSpPr>
              <a:spLocks noChangeShapeType="1"/>
            </p:cNvSpPr>
            <p:nvPr/>
          </p:nvSpPr>
          <p:spPr bwMode="auto">
            <a:xfrm flipV="1">
              <a:off x="1881" y="3702"/>
              <a:ext cx="1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195"/>
            <p:cNvSpPr>
              <a:spLocks noChangeShapeType="1"/>
            </p:cNvSpPr>
            <p:nvPr/>
          </p:nvSpPr>
          <p:spPr bwMode="auto">
            <a:xfrm flipH="1" flipV="1">
              <a:off x="2609" y="3702"/>
              <a:ext cx="90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Line 196"/>
            <p:cNvSpPr>
              <a:spLocks noChangeShapeType="1"/>
            </p:cNvSpPr>
            <p:nvPr/>
          </p:nvSpPr>
          <p:spPr bwMode="auto">
            <a:xfrm flipH="1" flipV="1">
              <a:off x="2336" y="3702"/>
              <a:ext cx="635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Line 197"/>
            <p:cNvSpPr>
              <a:spLocks noChangeShapeType="1"/>
            </p:cNvSpPr>
            <p:nvPr/>
          </p:nvSpPr>
          <p:spPr bwMode="auto">
            <a:xfrm flipH="1" flipV="1">
              <a:off x="2064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Line 198"/>
            <p:cNvSpPr>
              <a:spLocks noChangeShapeType="1"/>
            </p:cNvSpPr>
            <p:nvPr/>
          </p:nvSpPr>
          <p:spPr bwMode="auto">
            <a:xfrm flipV="1">
              <a:off x="210" y="3747"/>
              <a:ext cx="3299" cy="2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Line 199"/>
            <p:cNvSpPr>
              <a:spLocks noChangeShapeType="1"/>
            </p:cNvSpPr>
            <p:nvPr/>
          </p:nvSpPr>
          <p:spPr bwMode="auto">
            <a:xfrm flipV="1">
              <a:off x="209" y="3833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Line 200"/>
            <p:cNvSpPr>
              <a:spLocks noChangeShapeType="1"/>
            </p:cNvSpPr>
            <p:nvPr/>
          </p:nvSpPr>
          <p:spPr bwMode="auto">
            <a:xfrm flipV="1">
              <a:off x="209" y="3924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Line 191"/>
            <p:cNvSpPr>
              <a:spLocks noChangeShapeType="1"/>
            </p:cNvSpPr>
            <p:nvPr/>
          </p:nvSpPr>
          <p:spPr bwMode="auto">
            <a:xfrm flipV="1">
              <a:off x="192" y="3687"/>
              <a:ext cx="690" cy="15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Line 191"/>
            <p:cNvSpPr>
              <a:spLocks noChangeShapeType="1"/>
            </p:cNvSpPr>
            <p:nvPr/>
          </p:nvSpPr>
          <p:spPr bwMode="auto">
            <a:xfrm rot="16200000" flipV="1">
              <a:off x="3123" y="3451"/>
              <a:ext cx="135" cy="637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4" y="301653"/>
            <a:ext cx="1565213" cy="17995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grpSp>
        <p:nvGrpSpPr>
          <p:cNvPr id="49" name="그룹 48"/>
          <p:cNvGrpSpPr/>
          <p:nvPr/>
        </p:nvGrpSpPr>
        <p:grpSpPr>
          <a:xfrm>
            <a:off x="2913791" y="1052736"/>
            <a:ext cx="2671971" cy="1069612"/>
            <a:chOff x="2913791" y="1052736"/>
            <a:chExt cx="2671971" cy="1069612"/>
          </a:xfrm>
        </p:grpSpPr>
        <p:grpSp>
          <p:nvGrpSpPr>
            <p:cNvPr id="47" name="그룹 46"/>
            <p:cNvGrpSpPr/>
            <p:nvPr/>
          </p:nvGrpSpPr>
          <p:grpSpPr>
            <a:xfrm>
              <a:off x="2913791" y="1461209"/>
              <a:ext cx="2664296" cy="661139"/>
              <a:chOff x="3635896" y="2767861"/>
              <a:chExt cx="2664296" cy="661139"/>
            </a:xfrm>
            <a:effectLst/>
          </p:grpSpPr>
          <p:cxnSp>
            <p:nvCxnSpPr>
              <p:cNvPr id="44" name="직선 연결선 43"/>
              <p:cNvCxnSpPr/>
              <p:nvPr/>
            </p:nvCxnSpPr>
            <p:spPr>
              <a:xfrm flipV="1">
                <a:off x="3635896" y="2780928"/>
                <a:ext cx="594801" cy="648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4230697" y="2767861"/>
                <a:ext cx="2069495" cy="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3491880" y="1052736"/>
              <a:ext cx="2093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C</a:t>
              </a:r>
              <a:r>
                <a: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</a:t>
              </a:r>
              <a:r>
                <a:rPr lang="en-US" altLang="ko-KR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  <a:r>
                <a:rPr lang="en-US" altLang="ko-K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ee</a:t>
              </a:r>
              <a:endPara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140149" y="4316634"/>
            <a:ext cx="2821672" cy="648072"/>
            <a:chOff x="3140149" y="4316634"/>
            <a:chExt cx="2821672" cy="648072"/>
          </a:xfrm>
        </p:grpSpPr>
        <p:grpSp>
          <p:nvGrpSpPr>
            <p:cNvPr id="53" name="그룹 52"/>
            <p:cNvGrpSpPr/>
            <p:nvPr/>
          </p:nvGrpSpPr>
          <p:grpSpPr>
            <a:xfrm>
              <a:off x="3280813" y="4316634"/>
              <a:ext cx="2681008" cy="648072"/>
              <a:chOff x="3491880" y="826204"/>
              <a:chExt cx="2681008" cy="648072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3508592" y="826204"/>
                <a:ext cx="2664296" cy="648072"/>
                <a:chOff x="4230697" y="2132856"/>
                <a:chExt cx="2664296" cy="648072"/>
              </a:xfrm>
              <a:effectLst/>
            </p:grpSpPr>
            <p:cxnSp>
              <p:nvCxnSpPr>
                <p:cNvPr id="56" name="직선 연결선 55"/>
                <p:cNvCxnSpPr/>
                <p:nvPr/>
              </p:nvCxnSpPr>
              <p:spPr>
                <a:xfrm flipV="1">
                  <a:off x="6300192" y="2132856"/>
                  <a:ext cx="594801" cy="648072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4230697" y="2767861"/>
                  <a:ext cx="2069495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/>
              <p:cNvSpPr txBox="1"/>
              <p:nvPr/>
            </p:nvSpPr>
            <p:spPr>
              <a:xfrm>
                <a:off x="3491880" y="1052736"/>
                <a:ext cx="2093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" name="직사각형 57"/>
            <p:cNvSpPr/>
            <p:nvPr/>
          </p:nvSpPr>
          <p:spPr>
            <a:xfrm>
              <a:off x="3140149" y="4602614"/>
              <a:ext cx="24399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r>
                <a:rPr lang="en-US" altLang="ko-KR" sz="1600" dirty="0">
                  <a:solidFill>
                    <a:srgbClr val="FF0000"/>
                  </a:solidFill>
                </a:rPr>
                <a:t>omputer </a:t>
              </a:r>
              <a:r>
                <a:rPr lang="en-US" altLang="ko-KR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lang="en-US" altLang="ko-KR" sz="1600" dirty="0">
                  <a:solidFill>
                    <a:srgbClr val="FF0000"/>
                  </a:solidFill>
                </a:rPr>
                <a:t>ided </a:t>
              </a:r>
              <a:r>
                <a:rPr lang="en-US" altLang="ko-KR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r>
                <a:rPr lang="en-US" altLang="ko-KR" sz="1600" dirty="0">
                  <a:solidFill>
                    <a:srgbClr val="FF0000"/>
                  </a:solidFill>
                </a:rPr>
                <a:t>esign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50" y="3796086"/>
            <a:ext cx="2557292" cy="2086455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1741333" y="760479"/>
            <a:ext cx="4978728" cy="4978728"/>
          </a:xfrm>
          <a:prstGeom prst="ellipse">
            <a:avLst/>
          </a:prstGeom>
          <a:noFill/>
          <a:ln w="1905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덧셈 기호 61"/>
          <p:cNvSpPr/>
          <p:nvPr/>
        </p:nvSpPr>
        <p:spPr>
          <a:xfrm>
            <a:off x="3558238" y="2352191"/>
            <a:ext cx="1569895" cy="1724881"/>
          </a:xfrm>
          <a:prstGeom prst="mathPlus">
            <a:avLst>
              <a:gd name="adj1" fmla="val 19054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6051632" y="2753308"/>
            <a:ext cx="1821768" cy="1800200"/>
            <a:chOff x="696126" y="1615662"/>
            <a:chExt cx="1821768" cy="1800200"/>
          </a:xfrm>
        </p:grpSpPr>
        <p:sp>
          <p:nvSpPr>
            <p:cNvPr id="51" name="타원 50"/>
            <p:cNvSpPr/>
            <p:nvPr/>
          </p:nvSpPr>
          <p:spPr>
            <a:xfrm>
              <a:off x="696126" y="161566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14000">
                  <a:schemeClr val="bg1">
                    <a:lumMod val="7500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  <a:gs pos="28000">
                  <a:schemeClr val="bg1">
                    <a:lumMod val="50000"/>
                  </a:schemeClr>
                </a:gs>
                <a:gs pos="62000">
                  <a:schemeClr val="tx1">
                    <a:lumMod val="85000"/>
                    <a:lumOff val="15000"/>
                  </a:schemeClr>
                </a:gs>
                <a:gs pos="85000">
                  <a:schemeClr val="tx1">
                    <a:lumMod val="95000"/>
                    <a:lumOff val="5000"/>
                  </a:schemeClr>
                </a:gs>
              </a:gsLst>
              <a:lin ang="3600000" scaled="0"/>
              <a:tileRect r="-100000" b="-100000"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356" y="2244073"/>
              <a:ext cx="1754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extrusionH="57150" contourW="12700">
                <a:bevelT w="25400" h="25400"/>
                <a:bevelB w="38100" h="38100"/>
                <a:extrusionClr>
                  <a:srgbClr val="FFFF00"/>
                </a:extrusionClr>
                <a:contourClr>
                  <a:srgbClr val="FFFF00"/>
                </a:contourClr>
              </a:sp3d>
            </a:bodyPr>
            <a:lstStyle/>
            <a:p>
              <a:r>
                <a:rPr lang="en-US" altLang="ko-KR" sz="3600" b="1" dirty="0" smtClean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Sensor</a:t>
              </a:r>
              <a:endParaRPr lang="ko-KR" altLang="en-US" sz="36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62030" y="1700808"/>
            <a:ext cx="1800200" cy="1800200"/>
            <a:chOff x="696126" y="1615662"/>
            <a:chExt cx="1800200" cy="1800200"/>
          </a:xfrm>
        </p:grpSpPr>
        <p:sp>
          <p:nvSpPr>
            <p:cNvPr id="9" name="타원 8"/>
            <p:cNvSpPr/>
            <p:nvPr/>
          </p:nvSpPr>
          <p:spPr>
            <a:xfrm>
              <a:off x="696126" y="1615662"/>
              <a:ext cx="1800200" cy="1800200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14000">
                  <a:schemeClr val="bg1">
                    <a:lumMod val="7500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  <a:gs pos="28000">
                  <a:schemeClr val="bg1">
                    <a:lumMod val="50000"/>
                  </a:schemeClr>
                </a:gs>
                <a:gs pos="62000">
                  <a:schemeClr val="tx1">
                    <a:lumMod val="85000"/>
                    <a:lumOff val="15000"/>
                  </a:schemeClr>
                </a:gs>
                <a:gs pos="85000">
                  <a:schemeClr val="tx1">
                    <a:lumMod val="95000"/>
                    <a:lumOff val="5000"/>
                  </a:schemeClr>
                </a:gs>
              </a:gsLst>
              <a:lin ang="3600000" scaled="0"/>
              <a:tileRect r="-100000" b="-100000"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4358" y="2201317"/>
              <a:ext cx="16230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/>
              </a:scene3d>
              <a:sp3d extrusionH="57150" contourW="12700">
                <a:bevelT w="25400" h="25400"/>
                <a:bevelB w="38100" h="38100"/>
                <a:extrusionClr>
                  <a:srgbClr val="FFFF00"/>
                </a:extrusionClr>
                <a:contourClr>
                  <a:srgbClr val="FFFF00"/>
                </a:contourClr>
              </a:sp3d>
            </a:bodyPr>
            <a:lstStyle/>
            <a:p>
              <a:r>
                <a:rPr lang="en-US" altLang="ko-KR" sz="3600" b="1" dirty="0" smtClean="0">
                  <a:ln w="11430">
                    <a:solidFill>
                      <a:srgbClr val="FFFF00"/>
                    </a:solidFill>
                  </a:ln>
                  <a:solidFill>
                    <a:srgbClr val="FFFF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Mirror</a:t>
              </a:r>
              <a:endParaRPr lang="ko-KR" altLang="en-US" sz="36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43608" y="2411563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6000" b="1" dirty="0" smtClean="0">
                <a:solidFill>
                  <a:srgbClr val="00B050"/>
                </a:solidFill>
                <a:effectLst>
                  <a:reflection stA="33000" endPos="29000" dist="38100" dir="5400000" sy="-100000" algn="bl" rotWithShape="0"/>
                </a:effectLst>
              </a:rPr>
              <a:t>Following Mirror</a:t>
            </a:r>
            <a:endParaRPr lang="ko-KR" altLang="en-US" sz="6000" b="1" dirty="0">
              <a:solidFill>
                <a:srgbClr val="00B050"/>
              </a:solidFill>
              <a:effectLst>
                <a:reflection stA="33000" endPos="29000" dist="381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09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0.2993 -0.053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-2685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27587 0.0997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497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2" grpId="0" animBg="1"/>
      <p:bldP spid="62" grpId="1" animBg="1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-99392"/>
            <a:ext cx="9649072" cy="7416824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190"/>
          <p:cNvGrpSpPr>
            <a:grpSpLocks/>
          </p:cNvGrpSpPr>
          <p:nvPr/>
        </p:nvGrpSpPr>
        <p:grpSpPr bwMode="auto">
          <a:xfrm>
            <a:off x="500034" y="5214950"/>
            <a:ext cx="8215370" cy="1357322"/>
            <a:chOff x="192" y="3687"/>
            <a:chExt cx="3323" cy="378"/>
          </a:xfrm>
        </p:grpSpPr>
        <p:sp>
          <p:nvSpPr>
            <p:cNvPr id="6" name="Line 191"/>
            <p:cNvSpPr>
              <a:spLocks noChangeShapeType="1"/>
            </p:cNvSpPr>
            <p:nvPr/>
          </p:nvSpPr>
          <p:spPr bwMode="auto">
            <a:xfrm flipV="1">
              <a:off x="249" y="3702"/>
              <a:ext cx="907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92"/>
            <p:cNvSpPr>
              <a:spLocks noChangeShapeType="1"/>
            </p:cNvSpPr>
            <p:nvPr/>
          </p:nvSpPr>
          <p:spPr bwMode="auto">
            <a:xfrm flipV="1">
              <a:off x="793" y="3702"/>
              <a:ext cx="63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193"/>
            <p:cNvSpPr>
              <a:spLocks noChangeShapeType="1"/>
            </p:cNvSpPr>
            <p:nvPr/>
          </p:nvSpPr>
          <p:spPr bwMode="auto">
            <a:xfrm flipV="1">
              <a:off x="1337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auto">
            <a:xfrm flipV="1">
              <a:off x="1881" y="3702"/>
              <a:ext cx="1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95"/>
            <p:cNvSpPr>
              <a:spLocks noChangeShapeType="1"/>
            </p:cNvSpPr>
            <p:nvPr/>
          </p:nvSpPr>
          <p:spPr bwMode="auto">
            <a:xfrm flipH="1" flipV="1">
              <a:off x="2609" y="3702"/>
              <a:ext cx="90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6"/>
            <p:cNvSpPr>
              <a:spLocks noChangeShapeType="1"/>
            </p:cNvSpPr>
            <p:nvPr/>
          </p:nvSpPr>
          <p:spPr bwMode="auto">
            <a:xfrm flipH="1" flipV="1">
              <a:off x="2336" y="3702"/>
              <a:ext cx="635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97"/>
            <p:cNvSpPr>
              <a:spLocks noChangeShapeType="1"/>
            </p:cNvSpPr>
            <p:nvPr/>
          </p:nvSpPr>
          <p:spPr bwMode="auto">
            <a:xfrm flipH="1" flipV="1">
              <a:off x="2064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Line 198"/>
            <p:cNvSpPr>
              <a:spLocks noChangeShapeType="1"/>
            </p:cNvSpPr>
            <p:nvPr/>
          </p:nvSpPr>
          <p:spPr bwMode="auto">
            <a:xfrm flipV="1">
              <a:off x="210" y="3747"/>
              <a:ext cx="3299" cy="2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99"/>
            <p:cNvSpPr>
              <a:spLocks noChangeShapeType="1"/>
            </p:cNvSpPr>
            <p:nvPr/>
          </p:nvSpPr>
          <p:spPr bwMode="auto">
            <a:xfrm flipV="1">
              <a:off x="209" y="3833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200"/>
            <p:cNvSpPr>
              <a:spLocks noChangeShapeType="1"/>
            </p:cNvSpPr>
            <p:nvPr/>
          </p:nvSpPr>
          <p:spPr bwMode="auto">
            <a:xfrm flipV="1">
              <a:off x="209" y="3924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91"/>
            <p:cNvSpPr>
              <a:spLocks noChangeShapeType="1"/>
            </p:cNvSpPr>
            <p:nvPr/>
          </p:nvSpPr>
          <p:spPr bwMode="auto">
            <a:xfrm flipV="1">
              <a:off x="192" y="3687"/>
              <a:ext cx="690" cy="15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91"/>
            <p:cNvSpPr>
              <a:spLocks noChangeShapeType="1"/>
            </p:cNvSpPr>
            <p:nvPr/>
          </p:nvSpPr>
          <p:spPr bwMode="auto">
            <a:xfrm rot="16200000" flipV="1">
              <a:off x="3123" y="3451"/>
              <a:ext cx="135" cy="637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87624" y="2780928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6000" b="1" dirty="0" smtClean="0">
                <a:solidFill>
                  <a:srgbClr val="00B050"/>
                </a:solidFill>
                <a:effectLst>
                  <a:reflection stA="33000" endPos="29000" dist="38100" dir="5400000" sy="-100000" algn="bl" rotWithShape="0"/>
                </a:effectLst>
              </a:rPr>
              <a:t>Following Mirror</a:t>
            </a:r>
            <a:endParaRPr lang="ko-KR" altLang="en-US" sz="6000" b="1" dirty="0">
              <a:solidFill>
                <a:srgbClr val="00B050"/>
              </a:solidFill>
              <a:effectLst>
                <a:reflection stA="33000" endPos="29000" dist="38100" dir="5400000" sy="-100000" algn="bl" rotWithShape="0"/>
              </a:effectLst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3528" y="332656"/>
            <a:ext cx="2555449" cy="534943"/>
            <a:chOff x="323528" y="332656"/>
            <a:chExt cx="2555449" cy="534943"/>
          </a:xfrm>
        </p:grpSpPr>
        <p:sp>
          <p:nvSpPr>
            <p:cNvPr id="19" name="TextBox 18"/>
            <p:cNvSpPr txBox="1"/>
            <p:nvPr/>
          </p:nvSpPr>
          <p:spPr>
            <a:xfrm>
              <a:off x="430705" y="332656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Introduction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>
              <a:off x="323528" y="344379"/>
              <a:ext cx="2448272" cy="523220"/>
            </a:xfrm>
            <a:prstGeom prst="hexagon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503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L -1.38889E-6 0.17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-99392"/>
            <a:ext cx="9649072" cy="74168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88"/>
          <p:cNvGrpSpPr/>
          <p:nvPr/>
        </p:nvGrpSpPr>
        <p:grpSpPr>
          <a:xfrm>
            <a:off x="2883307" y="-171400"/>
            <a:ext cx="6945277" cy="7632848"/>
            <a:chOff x="2883307" y="-171400"/>
            <a:chExt cx="6945277" cy="7632848"/>
          </a:xfrm>
        </p:grpSpPr>
        <p:sp>
          <p:nvSpPr>
            <p:cNvPr id="71" name="직사각형 70"/>
            <p:cNvSpPr/>
            <p:nvPr/>
          </p:nvSpPr>
          <p:spPr>
            <a:xfrm>
              <a:off x="2883307" y="-171400"/>
              <a:ext cx="6945277" cy="7632848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9"/>
            <a:stretch/>
          </p:blipFill>
          <p:spPr>
            <a:xfrm>
              <a:off x="2883307" y="5231961"/>
              <a:ext cx="5880208" cy="1365391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2082" y="-435986"/>
            <a:ext cx="3523734" cy="8225212"/>
          </a:xfrm>
          <a:prstGeom prst="rect">
            <a:avLst/>
          </a:prstGeom>
        </p:spPr>
      </p:pic>
      <p:sp>
        <p:nvSpPr>
          <p:cNvPr id="102" name="자유형 101"/>
          <p:cNvSpPr/>
          <p:nvPr/>
        </p:nvSpPr>
        <p:spPr>
          <a:xfrm>
            <a:off x="346974" y="1303857"/>
            <a:ext cx="1981200" cy="937846"/>
          </a:xfrm>
          <a:custGeom>
            <a:avLst/>
            <a:gdLst>
              <a:gd name="connsiteX0" fmla="*/ 0 w 1981200"/>
              <a:gd name="connsiteY0" fmla="*/ 246184 h 937846"/>
              <a:gd name="connsiteX1" fmla="*/ 1957754 w 1981200"/>
              <a:gd name="connsiteY1" fmla="*/ 0 h 937846"/>
              <a:gd name="connsiteX2" fmla="*/ 1981200 w 1981200"/>
              <a:gd name="connsiteY2" fmla="*/ 633046 h 937846"/>
              <a:gd name="connsiteX3" fmla="*/ 93784 w 1981200"/>
              <a:gd name="connsiteY3" fmla="*/ 937846 h 937846"/>
              <a:gd name="connsiteX4" fmla="*/ 58615 w 1981200"/>
              <a:gd name="connsiteY4" fmla="*/ 234461 h 937846"/>
              <a:gd name="connsiteX5" fmla="*/ 351692 w 1981200"/>
              <a:gd name="connsiteY5" fmla="*/ 211015 h 937846"/>
              <a:gd name="connsiteX6" fmla="*/ 1946030 w 1981200"/>
              <a:gd name="connsiteY6" fmla="*/ 11723 h 937846"/>
              <a:gd name="connsiteX7" fmla="*/ 1934307 w 1981200"/>
              <a:gd name="connsiteY7" fmla="*/ 23446 h 93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1200" h="937846">
                <a:moveTo>
                  <a:pt x="0" y="246184"/>
                </a:moveTo>
                <a:lnTo>
                  <a:pt x="1957754" y="0"/>
                </a:lnTo>
                <a:lnTo>
                  <a:pt x="1981200" y="633046"/>
                </a:lnTo>
                <a:lnTo>
                  <a:pt x="93784" y="937846"/>
                </a:lnTo>
                <a:lnTo>
                  <a:pt x="58615" y="234461"/>
                </a:lnTo>
                <a:lnTo>
                  <a:pt x="351692" y="211015"/>
                </a:lnTo>
                <a:lnTo>
                  <a:pt x="1946030" y="11723"/>
                </a:lnTo>
                <a:lnTo>
                  <a:pt x="1934307" y="23446"/>
                </a:lnTo>
              </a:path>
            </a:pathLst>
          </a:cu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2"/>
          <p:cNvSpPr/>
          <p:nvPr/>
        </p:nvSpPr>
        <p:spPr>
          <a:xfrm>
            <a:off x="467544" y="2450123"/>
            <a:ext cx="1969477" cy="1301262"/>
          </a:xfrm>
          <a:custGeom>
            <a:avLst/>
            <a:gdLst>
              <a:gd name="connsiteX0" fmla="*/ 0 w 1969477"/>
              <a:gd name="connsiteY0" fmla="*/ 339969 h 1301262"/>
              <a:gd name="connsiteX1" fmla="*/ 1863969 w 1969477"/>
              <a:gd name="connsiteY1" fmla="*/ 0 h 1301262"/>
              <a:gd name="connsiteX2" fmla="*/ 1969477 w 1969477"/>
              <a:gd name="connsiteY2" fmla="*/ 902677 h 1301262"/>
              <a:gd name="connsiteX3" fmla="*/ 152400 w 1969477"/>
              <a:gd name="connsiteY3" fmla="*/ 1301262 h 1301262"/>
              <a:gd name="connsiteX4" fmla="*/ 0 w 1969477"/>
              <a:gd name="connsiteY4" fmla="*/ 339969 h 130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477" h="1301262">
                <a:moveTo>
                  <a:pt x="0" y="339969"/>
                </a:moveTo>
                <a:lnTo>
                  <a:pt x="1863969" y="0"/>
                </a:lnTo>
                <a:lnTo>
                  <a:pt x="1969477" y="902677"/>
                </a:lnTo>
                <a:lnTo>
                  <a:pt x="152400" y="1301262"/>
                </a:lnTo>
                <a:lnTo>
                  <a:pt x="0" y="339969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644626" y="275181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</a:t>
            </a:r>
            <a:endParaRPr lang="ko-KR" altLang="en-US" sz="2800" b="1" dirty="0">
              <a:solidFill>
                <a:srgbClr val="FFF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1560" y="3861048"/>
            <a:ext cx="314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</a:t>
            </a:r>
            <a:endParaRPr lang="ko-KR" altLang="en-US" sz="2800" b="1" dirty="0">
              <a:solidFill>
                <a:srgbClr val="FFF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95536" y="332656"/>
            <a:ext cx="8496944" cy="173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395536" y="1993754"/>
            <a:ext cx="85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Fig </a:t>
            </a:r>
            <a:r>
              <a:rPr lang="en-US" altLang="ko-KR" b="1" dirty="0">
                <a:solidFill>
                  <a:srgbClr val="FFFF00"/>
                </a:solidFill>
              </a:rPr>
              <a:t>2</a:t>
            </a:r>
            <a:r>
              <a:rPr lang="en-US" altLang="ko-KR" b="1" dirty="0" smtClean="0">
                <a:solidFill>
                  <a:srgbClr val="FFFF00"/>
                </a:solidFill>
              </a:rPr>
              <a:t>. Following Mirror Architecture </a:t>
            </a:r>
            <a:r>
              <a:rPr lang="en-US" altLang="ko-KR" b="1" dirty="0" err="1" smtClean="0">
                <a:solidFill>
                  <a:srgbClr val="FFFF00"/>
                </a:solidFill>
              </a:rPr>
              <a:t>Desgin</a:t>
            </a:r>
            <a:endParaRPr lang="en-US" altLang="ko-KR" dirty="0">
              <a:solidFill>
                <a:srgbClr val="FFFF00"/>
              </a:solidFill>
            </a:endParaRPr>
          </a:p>
          <a:p>
            <a:endParaRPr lang="ko-KR" altLang="en-US" dirty="0">
              <a:solidFill>
                <a:srgbClr val="FFFF00"/>
              </a:solidFill>
            </a:endParaRPr>
          </a:p>
        </p:txBody>
      </p:sp>
      <p:grpSp>
        <p:nvGrpSpPr>
          <p:cNvPr id="3" name="그룹 1"/>
          <p:cNvGrpSpPr/>
          <p:nvPr/>
        </p:nvGrpSpPr>
        <p:grpSpPr>
          <a:xfrm>
            <a:off x="395536" y="31231"/>
            <a:ext cx="8280920" cy="229417"/>
            <a:chOff x="395536" y="-27384"/>
            <a:chExt cx="8280920" cy="229417"/>
          </a:xfrm>
        </p:grpSpPr>
        <p:sp>
          <p:nvSpPr>
            <p:cNvPr id="23" name="직사각형 22"/>
            <p:cNvSpPr/>
            <p:nvPr/>
          </p:nvSpPr>
          <p:spPr>
            <a:xfrm>
              <a:off x="395536" y="-27384"/>
              <a:ext cx="8280920" cy="228600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09241" y="-27384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04940" y="-26567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115616" y="-27384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911315" y="-26567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512495" y="-27384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308194" y="-26567"/>
              <a:ext cx="143459" cy="228600"/>
            </a:xfrm>
            <a:prstGeom prst="roundRect">
              <a:avLst/>
            </a:prstGeom>
            <a:solidFill>
              <a:srgbClr val="00FF0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714569" y="32048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077072"/>
            <a:ext cx="5112568" cy="198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87309"/>
              </p:ext>
            </p:extLst>
          </p:nvPr>
        </p:nvGraphicFramePr>
        <p:xfrm>
          <a:off x="3203848" y="548680"/>
          <a:ext cx="5110137" cy="3283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6757"/>
                <a:gridCol w="1703380"/>
              </a:tblGrid>
              <a:tr h="364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00B0F0"/>
                          </a:solidFill>
                        </a:rPr>
                        <a:t>Materials</a:t>
                      </a:r>
                      <a:endParaRPr lang="ko-KR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00B0F0"/>
                          </a:solidFill>
                        </a:rPr>
                        <a:t>The</a:t>
                      </a:r>
                      <a:r>
                        <a:rPr lang="en-US" altLang="ko-KR" b="1" baseline="0" dirty="0" smtClean="0">
                          <a:solidFill>
                            <a:srgbClr val="00B0F0"/>
                          </a:solidFill>
                        </a:rPr>
                        <a:t> number</a:t>
                      </a:r>
                      <a:endParaRPr lang="ko-KR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 smtClean="0">
                          <a:solidFill>
                            <a:srgbClr val="FFFF2D"/>
                          </a:solidFill>
                        </a:rPr>
                        <a:t>Rollor</a:t>
                      </a:r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Ball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solidFill>
                            <a:srgbClr val="FFFF2D"/>
                          </a:solidFill>
                        </a:rPr>
                        <a:t>Standard</a:t>
                      </a:r>
                      <a:r>
                        <a:rPr lang="en-US" altLang="ko-KR" sz="1600" b="1" baseline="0" dirty="0" smtClean="0">
                          <a:solidFill>
                            <a:srgbClr val="FFFF2D"/>
                          </a:solidFill>
                        </a:rPr>
                        <a:t> station Servo motor</a:t>
                      </a:r>
                      <a:endParaRPr lang="ko-KR" altLang="en-US" sz="1600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3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Parallax</a:t>
                      </a:r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 Ping </a:t>
                      </a:r>
                      <a:r>
                        <a:rPr lang="en-US" altLang="ko-KR" b="1" baseline="0" dirty="0" err="1" smtClean="0">
                          <a:solidFill>
                            <a:srgbClr val="FFFF2D"/>
                          </a:solidFill>
                        </a:rPr>
                        <a:t>Ultransonic</a:t>
                      </a:r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 Range Sensor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Square Mirror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Arduino Proto Shield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49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Acrylic</a:t>
                      </a:r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 Box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0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Rotary</a:t>
                      </a:r>
                      <a:r>
                        <a:rPr lang="en-US" altLang="ko-KR" b="1" baseline="0" dirty="0" smtClean="0">
                          <a:solidFill>
                            <a:srgbClr val="FFFF2D"/>
                          </a:solidFill>
                        </a:rPr>
                        <a:t> plate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rgbClr val="FFFF2D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FFFF2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2217 -0.001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-0.22083 0.001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6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230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0.61614 -1.48148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3" grpId="0" animBg="1"/>
      <p:bldP spid="103" grpId="1" animBg="1"/>
      <p:bldP spid="107" grpId="0"/>
      <p:bldP spid="107" grpId="1"/>
      <p:bldP spid="109" grpId="0"/>
      <p:bldP spid="108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0"/>
            <a:ext cx="9649072" cy="7416824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190"/>
          <p:cNvGrpSpPr>
            <a:grpSpLocks/>
          </p:cNvGrpSpPr>
          <p:nvPr/>
        </p:nvGrpSpPr>
        <p:grpSpPr bwMode="auto">
          <a:xfrm>
            <a:off x="500034" y="5214950"/>
            <a:ext cx="8215370" cy="1357322"/>
            <a:chOff x="192" y="3687"/>
            <a:chExt cx="3323" cy="378"/>
          </a:xfrm>
        </p:grpSpPr>
        <p:sp>
          <p:nvSpPr>
            <p:cNvPr id="6" name="Line 191"/>
            <p:cNvSpPr>
              <a:spLocks noChangeShapeType="1"/>
            </p:cNvSpPr>
            <p:nvPr/>
          </p:nvSpPr>
          <p:spPr bwMode="auto">
            <a:xfrm flipV="1">
              <a:off x="249" y="3702"/>
              <a:ext cx="907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92"/>
            <p:cNvSpPr>
              <a:spLocks noChangeShapeType="1"/>
            </p:cNvSpPr>
            <p:nvPr/>
          </p:nvSpPr>
          <p:spPr bwMode="auto">
            <a:xfrm flipV="1">
              <a:off x="793" y="3702"/>
              <a:ext cx="63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193"/>
            <p:cNvSpPr>
              <a:spLocks noChangeShapeType="1"/>
            </p:cNvSpPr>
            <p:nvPr/>
          </p:nvSpPr>
          <p:spPr bwMode="auto">
            <a:xfrm flipV="1">
              <a:off x="1337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auto">
            <a:xfrm flipV="1">
              <a:off x="1881" y="3702"/>
              <a:ext cx="1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95"/>
            <p:cNvSpPr>
              <a:spLocks noChangeShapeType="1"/>
            </p:cNvSpPr>
            <p:nvPr/>
          </p:nvSpPr>
          <p:spPr bwMode="auto">
            <a:xfrm flipH="1" flipV="1">
              <a:off x="2609" y="3702"/>
              <a:ext cx="90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6"/>
            <p:cNvSpPr>
              <a:spLocks noChangeShapeType="1"/>
            </p:cNvSpPr>
            <p:nvPr/>
          </p:nvSpPr>
          <p:spPr bwMode="auto">
            <a:xfrm flipH="1" flipV="1">
              <a:off x="2336" y="3702"/>
              <a:ext cx="635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97"/>
            <p:cNvSpPr>
              <a:spLocks noChangeShapeType="1"/>
            </p:cNvSpPr>
            <p:nvPr/>
          </p:nvSpPr>
          <p:spPr bwMode="auto">
            <a:xfrm flipH="1" flipV="1">
              <a:off x="2064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Line 198"/>
            <p:cNvSpPr>
              <a:spLocks noChangeShapeType="1"/>
            </p:cNvSpPr>
            <p:nvPr/>
          </p:nvSpPr>
          <p:spPr bwMode="auto">
            <a:xfrm flipV="1">
              <a:off x="210" y="3747"/>
              <a:ext cx="3299" cy="2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99"/>
            <p:cNvSpPr>
              <a:spLocks noChangeShapeType="1"/>
            </p:cNvSpPr>
            <p:nvPr/>
          </p:nvSpPr>
          <p:spPr bwMode="auto">
            <a:xfrm flipV="1">
              <a:off x="209" y="3833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200"/>
            <p:cNvSpPr>
              <a:spLocks noChangeShapeType="1"/>
            </p:cNvSpPr>
            <p:nvPr/>
          </p:nvSpPr>
          <p:spPr bwMode="auto">
            <a:xfrm flipV="1">
              <a:off x="209" y="3924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91"/>
            <p:cNvSpPr>
              <a:spLocks noChangeShapeType="1"/>
            </p:cNvSpPr>
            <p:nvPr/>
          </p:nvSpPr>
          <p:spPr bwMode="auto">
            <a:xfrm flipV="1">
              <a:off x="192" y="3687"/>
              <a:ext cx="690" cy="15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91"/>
            <p:cNvSpPr>
              <a:spLocks noChangeShapeType="1"/>
            </p:cNvSpPr>
            <p:nvPr/>
          </p:nvSpPr>
          <p:spPr bwMode="auto">
            <a:xfrm rot="16200000" flipV="1">
              <a:off x="3123" y="3451"/>
              <a:ext cx="135" cy="637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04887" y="188640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</a:t>
            </a:r>
            <a:endParaRPr lang="en-US" altLang="ko-KR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43608" y="4581128"/>
            <a:ext cx="7776864" cy="648072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 2. You can notice that there are square hole in the Plate and box </a:t>
            </a:r>
            <a:endParaRPr lang="en-US" altLang="ko-K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0152" y="4221088"/>
            <a:ext cx="18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FF00"/>
                </a:solidFill>
              </a:rPr>
              <a:t>  Box Drawing</a:t>
            </a:r>
            <a:endParaRPr lang="en-US" altLang="ko-KR" b="1" dirty="0">
              <a:solidFill>
                <a:srgbClr val="00FF00"/>
              </a:solidFill>
            </a:endParaRPr>
          </a:p>
          <a:p>
            <a:endParaRPr lang="ko-KR" altLang="en-US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07704" y="422108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FF00"/>
                </a:solidFill>
              </a:rPr>
              <a:t>Rotary Plate</a:t>
            </a:r>
            <a:endParaRPr lang="en-US" altLang="ko-KR" b="1" dirty="0">
              <a:solidFill>
                <a:srgbClr val="00FF00"/>
              </a:solidFill>
            </a:endParaRPr>
          </a:p>
          <a:p>
            <a:endParaRPr lang="ko-KR" altLang="en-US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908720"/>
            <a:ext cx="42839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92696"/>
            <a:ext cx="439248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타원 27"/>
          <p:cNvSpPr/>
          <p:nvPr/>
        </p:nvSpPr>
        <p:spPr>
          <a:xfrm>
            <a:off x="3563888" y="1556792"/>
            <a:ext cx="288032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75856" y="1556792"/>
            <a:ext cx="432048" cy="504056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12160" y="1844824"/>
            <a:ext cx="504056" cy="504056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851920" y="1196752"/>
            <a:ext cx="36004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23928" y="7647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</a:rPr>
              <a:t>Small square</a:t>
            </a:r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35696" y="9807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</a:rPr>
              <a:t>Big square</a:t>
            </a:r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6" name="직선 화살표 연결선 35"/>
          <p:cNvCxnSpPr>
            <a:stCxn id="29" idx="2"/>
            <a:endCxn id="34" idx="2"/>
          </p:cNvCxnSpPr>
          <p:nvPr/>
        </p:nvCxnSpPr>
        <p:spPr>
          <a:xfrm flipH="1" flipV="1">
            <a:off x="2735796" y="1350060"/>
            <a:ext cx="540060" cy="4587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2708920"/>
            <a:ext cx="3212442" cy="217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6300192" y="119675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</a:rPr>
              <a:t>Big square</a:t>
            </a:r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0" name="직선 화살표 연결선 39"/>
          <p:cNvCxnSpPr>
            <a:stCxn id="30" idx="6"/>
          </p:cNvCxnSpPr>
          <p:nvPr/>
        </p:nvCxnSpPr>
        <p:spPr>
          <a:xfrm flipV="1">
            <a:off x="6516216" y="1628800"/>
            <a:ext cx="360040" cy="468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1340768"/>
            <a:ext cx="2304256" cy="148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4721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4" dur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" dur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0" dur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1" dur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4" dur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7" dur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6" dur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4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7" dur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70" dur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73" dur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/>
      <p:bldP spid="33" grpId="1"/>
      <p:bldP spid="34" grpId="0"/>
      <p:bldP spid="34" grpId="1"/>
      <p:bldP spid="38" grpId="0"/>
      <p:bldP spid="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-99392"/>
            <a:ext cx="9649072" cy="74168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88"/>
          <p:cNvGrpSpPr/>
          <p:nvPr/>
        </p:nvGrpSpPr>
        <p:grpSpPr>
          <a:xfrm>
            <a:off x="8316416" y="-171400"/>
            <a:ext cx="6945277" cy="7632848"/>
            <a:chOff x="2883307" y="-171400"/>
            <a:chExt cx="6945277" cy="7632848"/>
          </a:xfrm>
        </p:grpSpPr>
        <p:sp>
          <p:nvSpPr>
            <p:cNvPr id="71" name="직사각형 70"/>
            <p:cNvSpPr/>
            <p:nvPr/>
          </p:nvSpPr>
          <p:spPr>
            <a:xfrm>
              <a:off x="2883307" y="-171400"/>
              <a:ext cx="6945277" cy="7632848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9"/>
            <a:stretch/>
          </p:blipFill>
          <p:spPr>
            <a:xfrm>
              <a:off x="2883307" y="5231961"/>
              <a:ext cx="5880208" cy="1365391"/>
            </a:xfrm>
            <a:prstGeom prst="rect">
              <a:avLst/>
            </a:prstGeom>
          </p:spPr>
        </p:pic>
      </p:grp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20621" y="-435986"/>
            <a:ext cx="3523734" cy="8225212"/>
          </a:xfrm>
          <a:prstGeom prst="rect">
            <a:avLst/>
          </a:prstGeom>
        </p:spPr>
      </p:pic>
      <p:sp>
        <p:nvSpPr>
          <p:cNvPr id="103" name="자유형 102"/>
          <p:cNvSpPr/>
          <p:nvPr/>
        </p:nvSpPr>
        <p:spPr>
          <a:xfrm>
            <a:off x="-1476672" y="2450123"/>
            <a:ext cx="1969477" cy="1301262"/>
          </a:xfrm>
          <a:custGeom>
            <a:avLst/>
            <a:gdLst>
              <a:gd name="connsiteX0" fmla="*/ 0 w 1969477"/>
              <a:gd name="connsiteY0" fmla="*/ 339969 h 1301262"/>
              <a:gd name="connsiteX1" fmla="*/ 1863969 w 1969477"/>
              <a:gd name="connsiteY1" fmla="*/ 0 h 1301262"/>
              <a:gd name="connsiteX2" fmla="*/ 1969477 w 1969477"/>
              <a:gd name="connsiteY2" fmla="*/ 902677 h 1301262"/>
              <a:gd name="connsiteX3" fmla="*/ 152400 w 1969477"/>
              <a:gd name="connsiteY3" fmla="*/ 1301262 h 1301262"/>
              <a:gd name="connsiteX4" fmla="*/ 0 w 1969477"/>
              <a:gd name="connsiteY4" fmla="*/ 339969 h 130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477" h="1301262">
                <a:moveTo>
                  <a:pt x="0" y="339969"/>
                </a:moveTo>
                <a:lnTo>
                  <a:pt x="1863969" y="0"/>
                </a:lnTo>
                <a:lnTo>
                  <a:pt x="1969477" y="902677"/>
                </a:lnTo>
                <a:lnTo>
                  <a:pt x="152400" y="1301262"/>
                </a:lnTo>
                <a:lnTo>
                  <a:pt x="0" y="339969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683568" y="275181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</a:t>
            </a:r>
            <a:endParaRPr lang="ko-KR" altLang="en-US" sz="2800" b="1" dirty="0">
              <a:solidFill>
                <a:srgbClr val="FFF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83568" y="4149080"/>
            <a:ext cx="314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Assembly</a:t>
            </a:r>
            <a:endParaRPr lang="ko-KR" altLang="en-US" sz="2800" b="1" dirty="0">
              <a:solidFill>
                <a:srgbClr val="FFFF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67545" y="321153"/>
            <a:ext cx="8208912" cy="173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395536" y="1993754"/>
            <a:ext cx="853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Fig 2. Following Mirror Architecture </a:t>
            </a:r>
            <a:r>
              <a:rPr lang="en-US" altLang="ko-KR" b="1" dirty="0" err="1" smtClean="0">
                <a:solidFill>
                  <a:srgbClr val="FFFF00"/>
                </a:solidFill>
              </a:rPr>
              <a:t>Desgin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en-US" altLang="ko-KR" b="1" dirty="0" smtClean="0">
                <a:solidFill>
                  <a:srgbClr val="FFFF00"/>
                </a:solidFill>
              </a:rPr>
              <a:t>.</a:t>
            </a:r>
            <a:endParaRPr lang="en-US" altLang="ko-KR" dirty="0">
              <a:solidFill>
                <a:srgbClr val="FFFF00"/>
              </a:solidFill>
            </a:endParaRPr>
          </a:p>
          <a:p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84168" y="1844824"/>
            <a:ext cx="1440160" cy="2005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40152" y="393305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92D050"/>
                </a:solidFill>
              </a:rPr>
              <a:t>Assembly</a:t>
            </a:r>
            <a:endParaRPr lang="ko-KR" altLang="en-US" sz="2400" b="1" dirty="0">
              <a:solidFill>
                <a:srgbClr val="92D05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0"/>
            <a:ext cx="8280920" cy="228600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9241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4940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15616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1315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12495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08194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18870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714569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28029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23728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734404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530103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31283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26982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537658" y="7785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333357" y="8602"/>
            <a:ext cx="143459" cy="228600"/>
          </a:xfrm>
          <a:prstGeom prst="roundRect">
            <a:avLst/>
          </a:prstGeom>
          <a:solidFill>
            <a:srgbClr val="00FF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136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52536" y="-243408"/>
            <a:ext cx="9649072" cy="7416824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90"/>
          <p:cNvGrpSpPr>
            <a:grpSpLocks/>
          </p:cNvGrpSpPr>
          <p:nvPr/>
        </p:nvGrpSpPr>
        <p:grpSpPr bwMode="auto">
          <a:xfrm>
            <a:off x="500034" y="5214950"/>
            <a:ext cx="8215370" cy="1357322"/>
            <a:chOff x="192" y="3687"/>
            <a:chExt cx="3323" cy="378"/>
          </a:xfrm>
        </p:grpSpPr>
        <p:sp>
          <p:nvSpPr>
            <p:cNvPr id="6" name="Line 191"/>
            <p:cNvSpPr>
              <a:spLocks noChangeShapeType="1"/>
            </p:cNvSpPr>
            <p:nvPr/>
          </p:nvSpPr>
          <p:spPr bwMode="auto">
            <a:xfrm flipV="1">
              <a:off x="249" y="3702"/>
              <a:ext cx="907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Line 192"/>
            <p:cNvSpPr>
              <a:spLocks noChangeShapeType="1"/>
            </p:cNvSpPr>
            <p:nvPr/>
          </p:nvSpPr>
          <p:spPr bwMode="auto">
            <a:xfrm flipV="1">
              <a:off x="793" y="3702"/>
              <a:ext cx="63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Line 193"/>
            <p:cNvSpPr>
              <a:spLocks noChangeShapeType="1"/>
            </p:cNvSpPr>
            <p:nvPr/>
          </p:nvSpPr>
          <p:spPr bwMode="auto">
            <a:xfrm flipV="1">
              <a:off x="1337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auto">
            <a:xfrm flipV="1">
              <a:off x="1881" y="3702"/>
              <a:ext cx="1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95"/>
            <p:cNvSpPr>
              <a:spLocks noChangeShapeType="1"/>
            </p:cNvSpPr>
            <p:nvPr/>
          </p:nvSpPr>
          <p:spPr bwMode="auto">
            <a:xfrm flipH="1" flipV="1">
              <a:off x="2609" y="3702"/>
              <a:ext cx="906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96"/>
            <p:cNvSpPr>
              <a:spLocks noChangeShapeType="1"/>
            </p:cNvSpPr>
            <p:nvPr/>
          </p:nvSpPr>
          <p:spPr bwMode="auto">
            <a:xfrm flipH="1" flipV="1">
              <a:off x="2336" y="3702"/>
              <a:ext cx="635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97"/>
            <p:cNvSpPr>
              <a:spLocks noChangeShapeType="1"/>
            </p:cNvSpPr>
            <p:nvPr/>
          </p:nvSpPr>
          <p:spPr bwMode="auto">
            <a:xfrm flipH="1" flipV="1">
              <a:off x="2064" y="3702"/>
              <a:ext cx="364" cy="363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Line 198"/>
            <p:cNvSpPr>
              <a:spLocks noChangeShapeType="1"/>
            </p:cNvSpPr>
            <p:nvPr/>
          </p:nvSpPr>
          <p:spPr bwMode="auto">
            <a:xfrm flipV="1">
              <a:off x="210" y="3747"/>
              <a:ext cx="3299" cy="2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99"/>
            <p:cNvSpPr>
              <a:spLocks noChangeShapeType="1"/>
            </p:cNvSpPr>
            <p:nvPr/>
          </p:nvSpPr>
          <p:spPr bwMode="auto">
            <a:xfrm flipV="1">
              <a:off x="209" y="3833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200"/>
            <p:cNvSpPr>
              <a:spLocks noChangeShapeType="1"/>
            </p:cNvSpPr>
            <p:nvPr/>
          </p:nvSpPr>
          <p:spPr bwMode="auto">
            <a:xfrm flipV="1">
              <a:off x="209" y="3924"/>
              <a:ext cx="3300" cy="1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91"/>
            <p:cNvSpPr>
              <a:spLocks noChangeShapeType="1"/>
            </p:cNvSpPr>
            <p:nvPr/>
          </p:nvSpPr>
          <p:spPr bwMode="auto">
            <a:xfrm flipV="1">
              <a:off x="192" y="3687"/>
              <a:ext cx="690" cy="150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91"/>
            <p:cNvSpPr>
              <a:spLocks noChangeShapeType="1"/>
            </p:cNvSpPr>
            <p:nvPr/>
          </p:nvSpPr>
          <p:spPr bwMode="auto">
            <a:xfrm rot="16200000" flipV="1">
              <a:off x="3123" y="3451"/>
              <a:ext cx="135" cy="637"/>
            </a:xfrm>
            <a:prstGeom prst="line">
              <a:avLst/>
            </a:prstGeom>
            <a:noFill/>
            <a:ln w="9525">
              <a:gradFill>
                <a:gsLst>
                  <a:gs pos="0">
                    <a:schemeClr val="tx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tx1"/>
                  </a:gs>
                </a:gsLst>
                <a:lin ang="5400000" scaled="0"/>
              </a:gra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084168" y="620688"/>
            <a:ext cx="3143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 Line</a:t>
            </a:r>
            <a:endParaRPr lang="ko-KR" altLang="en-US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288032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타원 24"/>
          <p:cNvSpPr/>
          <p:nvPr/>
        </p:nvSpPr>
        <p:spPr>
          <a:xfrm>
            <a:off x="1403648" y="2132856"/>
            <a:ext cx="432048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403648" y="1196752"/>
            <a:ext cx="432048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83568" y="1772816"/>
            <a:ext cx="343272" cy="37680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195736" y="1772816"/>
            <a:ext cx="288032" cy="43204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6" idx="6"/>
          </p:cNvCxnSpPr>
          <p:nvPr/>
        </p:nvCxnSpPr>
        <p:spPr>
          <a:xfrm flipV="1">
            <a:off x="1835696" y="764704"/>
            <a:ext cx="1368152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31840" y="40466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FF2D"/>
                </a:solidFill>
              </a:rPr>
              <a:t>Ultransonic</a:t>
            </a:r>
            <a:r>
              <a:rPr lang="en-US" altLang="ko-KR" b="1" dirty="0" smtClean="0">
                <a:solidFill>
                  <a:srgbClr val="FFFF2D"/>
                </a:solidFill>
              </a:rPr>
              <a:t> Range Sensor</a:t>
            </a:r>
            <a:endParaRPr lang="ko-KR" altLang="en-US" b="1" dirty="0" smtClean="0">
              <a:solidFill>
                <a:srgbClr val="FFFF2D"/>
              </a:solidFill>
            </a:endParaRPr>
          </a:p>
          <a:p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71600" y="3501008"/>
            <a:ext cx="343272" cy="37680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971600" y="3140968"/>
            <a:ext cx="343272" cy="37680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123728" y="3501008"/>
            <a:ext cx="343272" cy="37680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123728" y="3140968"/>
            <a:ext cx="343272" cy="376808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2483768" y="2636912"/>
            <a:ext cx="1368152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91880" y="213285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FF2D"/>
                </a:solidFill>
              </a:rPr>
              <a:t>Rollor</a:t>
            </a:r>
            <a:r>
              <a:rPr lang="en-US" altLang="ko-KR" b="1" dirty="0" smtClean="0">
                <a:solidFill>
                  <a:srgbClr val="FFFF2D"/>
                </a:solidFill>
              </a:rPr>
              <a:t> Ball</a:t>
            </a:r>
            <a:endParaRPr lang="ko-KR" altLang="en-US" b="1" dirty="0" smtClean="0">
              <a:solidFill>
                <a:srgbClr val="FFFF2D"/>
              </a:solidFill>
            </a:endParaRPr>
          </a:p>
          <a:p>
            <a:endParaRPr lang="ko-KR" altLang="en-US" b="1" dirty="0" smtClean="0">
              <a:solidFill>
                <a:srgbClr val="FFFF2D"/>
              </a:solidFill>
            </a:endParaRPr>
          </a:p>
          <a:p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764704"/>
            <a:ext cx="424995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타원 38"/>
          <p:cNvSpPr/>
          <p:nvPr/>
        </p:nvSpPr>
        <p:spPr>
          <a:xfrm>
            <a:off x="2843808" y="3717032"/>
            <a:ext cx="3024336" cy="100811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851920" y="1772816"/>
            <a:ext cx="1296144" cy="1440160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0" idx="6"/>
          </p:cNvCxnSpPr>
          <p:nvPr/>
        </p:nvCxnSpPr>
        <p:spPr>
          <a:xfrm flipV="1">
            <a:off x="5148064" y="1628800"/>
            <a:ext cx="2304256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9" idx="6"/>
          </p:cNvCxnSpPr>
          <p:nvPr/>
        </p:nvCxnSpPr>
        <p:spPr>
          <a:xfrm flipV="1">
            <a:off x="5868144" y="3284984"/>
            <a:ext cx="1512168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28184" y="1196752"/>
            <a:ext cx="334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Prototype shield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arduino</a:t>
            </a:r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8224" y="24928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Connecting Line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21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7" grpId="0"/>
      <p:bldP spid="37" grpId="1"/>
      <p:bldP spid="39" grpId="0" animBg="1"/>
      <p:bldP spid="40" grpId="0" animBg="1"/>
      <p:bldP spid="46" grpId="0"/>
      <p:bldP spid="47" grpId="0"/>
      <p:bldP spid="47" grpId="1"/>
      <p:bldP spid="47" grpId="2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3175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3175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5293</TotalTime>
  <Words>304</Words>
  <Application>Microsoft Office PowerPoint</Application>
  <PresentationFormat>On-screen Show (4:3)</PresentationFormat>
  <Paragraphs>109</Paragraphs>
  <Slides>14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1_Office 테마</vt:lpstr>
      <vt:lpstr>2_Office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Chung Ang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권순호</dc:creator>
  <cp:lastModifiedBy>Jeremy Hajek</cp:lastModifiedBy>
  <cp:revision>477</cp:revision>
  <dcterms:created xsi:type="dcterms:W3CDTF">2009-10-21T03:38:49Z</dcterms:created>
  <dcterms:modified xsi:type="dcterms:W3CDTF">2014-12-16T04:56:05Z</dcterms:modified>
</cp:coreProperties>
</file>